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</p:sldIdLst>
  <p:sldSz cx="18288000" cy="10287000"/>
  <p:notesSz cx="6858000" cy="9144000"/>
  <p:embeddedFontLst>
    <p:embeddedFont>
      <p:font typeface="Alice" panose="020B0604020202020204" charset="0"/>
      <p:regular r:id="rId36"/>
    </p:embeddedFont>
    <p:embeddedFont>
      <p:font typeface="Alice Bold" panose="020B0604020202020204" charset="0"/>
      <p:regular r:id="rId37"/>
    </p:embeddedFont>
    <p:embeddedFont>
      <p:font typeface="Alice Bold Italics" panose="020B0604020202020204" charset="0"/>
      <p:regular r:id="rId38"/>
    </p:embeddedFont>
    <p:embeddedFont>
      <p:font typeface="Alice Italics" panose="020B0604020202020204" charset="0"/>
      <p:regular r:id="rId39"/>
    </p:embeddedFont>
    <p:embeddedFont>
      <p:font typeface="Anahaw" panose="020B0604020202020204" charset="0"/>
      <p:regular r:id="rId40"/>
    </p:embeddedFont>
    <p:embeddedFont>
      <p:font typeface="Atkinson Hyperlegible" panose="020B0604020202020204" charset="0"/>
      <p:regular r:id="rId41"/>
    </p:embeddedFont>
    <p:embeddedFont>
      <p:font typeface="Big Shoulders Display Bold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nva Sans Bold" panose="020B0604020202020204" charset="0"/>
      <p:regular r:id="rId47"/>
    </p:embeddedFont>
    <p:embeddedFont>
      <p:font typeface="Comic Sans Bold" panose="020B0604020202020204" charset="0"/>
      <p:regular r:id="rId48"/>
    </p:embeddedFont>
    <p:embeddedFont>
      <p:font typeface="Edo" panose="020B0604020202020204" charset="0"/>
      <p:regular r:id="rId49"/>
    </p:embeddedFont>
    <p:embeddedFont>
      <p:font typeface="Gagalin" panose="020B0604020202020204" charset="0"/>
      <p:regular r:id="rId50"/>
    </p:embeddedFont>
    <p:embeddedFont>
      <p:font typeface="Source Sans Pro" panose="020B0503030403020204" pitchFamily="34" charset="0"/>
      <p:regular r:id="rId51"/>
      <p:bold r:id="rId52"/>
      <p:italic r:id="rId53"/>
      <p:boldItalic r:id="rId54"/>
    </p:embeddedFont>
    <p:embeddedFont>
      <p:font typeface="Source Sans Pro Bold" panose="020B0703030403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GELSINGER, BRETT" userId="ed10b4b5-e471-4c1a-aa43-08221cb354ca" providerId="ADAL" clId="{AA264591-3871-403D-B5C7-A610E90E05A5}"/>
    <pc:docChg chg="modSld">
      <pc:chgData name="VOGELSINGER, BRETT" userId="ed10b4b5-e471-4c1a-aa43-08221cb354ca" providerId="ADAL" clId="{AA264591-3871-403D-B5C7-A610E90E05A5}" dt="2023-11-02T01:51:35.404" v="3" actId="20577"/>
      <pc:docMkLst>
        <pc:docMk/>
      </pc:docMkLst>
      <pc:sldChg chg="modSp mod">
        <pc:chgData name="VOGELSINGER, BRETT" userId="ed10b4b5-e471-4c1a-aa43-08221cb354ca" providerId="ADAL" clId="{AA264591-3871-403D-B5C7-A610E90E05A5}" dt="2023-11-02T01:51:35.404" v="3" actId="20577"/>
        <pc:sldMkLst>
          <pc:docMk/>
          <pc:sldMk cId="0" sldId="263"/>
        </pc:sldMkLst>
        <pc:spChg chg="mod">
          <ac:chgData name="VOGELSINGER, BRETT" userId="ed10b4b5-e471-4c1a-aa43-08221cb354ca" providerId="ADAL" clId="{AA264591-3871-403D-B5C7-A610E90E05A5}" dt="2023-11-02T01:51:35.404" v="3" actId="20577"/>
          <ac:spMkLst>
            <pc:docMk/>
            <pc:sldMk cId="0" sldId="263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svg"/><Relationship Id="rId7" Type="http://schemas.openxmlformats.org/officeDocument/2006/relationships/image" Target="../media/image2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565810">
            <a:off x="5422864" y="2180612"/>
            <a:ext cx="7939522" cy="5894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7"/>
              </a:lnSpc>
            </a:pPr>
            <a:r>
              <a:rPr lang="en-US" sz="8477">
                <a:solidFill>
                  <a:srgbClr val="7843E6"/>
                </a:solidFill>
                <a:latin typeface="Bungee Bold Italics"/>
              </a:rPr>
              <a:t>FEAR</a:t>
            </a:r>
          </a:p>
          <a:p>
            <a:pPr algn="ctr">
              <a:lnSpc>
                <a:spcPts val="6357"/>
              </a:lnSpc>
            </a:pPr>
            <a:endParaRPr lang="en-US" sz="8477">
              <a:solidFill>
                <a:srgbClr val="7843E6"/>
              </a:solidFill>
              <a:latin typeface="Bungee Bold Italics"/>
            </a:endParaRPr>
          </a:p>
          <a:p>
            <a:pPr algn="ctr">
              <a:lnSpc>
                <a:spcPts val="6357"/>
              </a:lnSpc>
            </a:pPr>
            <a:r>
              <a:rPr lang="en-US" sz="8477">
                <a:solidFill>
                  <a:srgbClr val="7843E6"/>
                </a:solidFill>
                <a:latin typeface="Bungee Bold Italics"/>
              </a:rPr>
              <a:t>SELF-DOUBT</a:t>
            </a:r>
          </a:p>
          <a:p>
            <a:pPr algn="ctr">
              <a:lnSpc>
                <a:spcPts val="6357"/>
              </a:lnSpc>
            </a:pPr>
            <a:endParaRPr lang="en-US" sz="8477">
              <a:solidFill>
                <a:srgbClr val="7843E6"/>
              </a:solidFill>
              <a:latin typeface="Bungee Bold Italics"/>
            </a:endParaRPr>
          </a:p>
          <a:p>
            <a:pPr algn="ctr">
              <a:lnSpc>
                <a:spcPts val="6357"/>
              </a:lnSpc>
            </a:pPr>
            <a:r>
              <a:rPr lang="en-US" sz="8477">
                <a:solidFill>
                  <a:srgbClr val="7843E6"/>
                </a:solidFill>
                <a:latin typeface="Bungee Bold Italics"/>
              </a:rPr>
              <a:t>DREAD</a:t>
            </a:r>
          </a:p>
          <a:p>
            <a:pPr algn="ctr">
              <a:lnSpc>
                <a:spcPts val="6357"/>
              </a:lnSpc>
            </a:pPr>
            <a:endParaRPr lang="en-US" sz="8477">
              <a:solidFill>
                <a:srgbClr val="7843E6"/>
              </a:solidFill>
              <a:latin typeface="Bungee Bold Italics"/>
            </a:endParaRPr>
          </a:p>
          <a:p>
            <a:pPr algn="ctr">
              <a:lnSpc>
                <a:spcPts val="6357"/>
              </a:lnSpc>
              <a:spcBef>
                <a:spcPct val="0"/>
              </a:spcBef>
            </a:pPr>
            <a:r>
              <a:rPr lang="en-US" sz="8477">
                <a:solidFill>
                  <a:srgbClr val="7843E6"/>
                </a:solidFill>
                <a:latin typeface="Bungee Bold Italics"/>
              </a:rPr>
              <a:t>LOATHING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16932" y="9038728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00023" y="1492074"/>
            <a:ext cx="11779127" cy="784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95"/>
              </a:lnSpc>
            </a:pPr>
            <a:r>
              <a:rPr lang="en-US" sz="3200" dirty="0">
                <a:solidFill>
                  <a:srgbClr val="7843E6"/>
                </a:solidFill>
                <a:latin typeface="Alice Bold"/>
              </a:rPr>
              <a:t>How did many of us come to know Eric Garner‘s name?</a:t>
            </a:r>
          </a:p>
          <a:p>
            <a:pPr>
              <a:lnSpc>
                <a:spcPts val="6095"/>
              </a:lnSpc>
            </a:pPr>
            <a:endParaRPr lang="en-US" sz="3200" dirty="0">
              <a:solidFill>
                <a:srgbClr val="7843E6"/>
              </a:solidFill>
              <a:latin typeface="Alice Bold"/>
            </a:endParaRPr>
          </a:p>
          <a:p>
            <a:pPr>
              <a:lnSpc>
                <a:spcPts val="6095"/>
              </a:lnSpc>
            </a:pPr>
            <a:r>
              <a:rPr lang="en-US" sz="3200" dirty="0">
                <a:solidFill>
                  <a:srgbClr val="7843E6"/>
                </a:solidFill>
                <a:latin typeface="Alice Bold"/>
              </a:rPr>
              <a:t>What do you notice in Ross Gay’s poem? </a:t>
            </a:r>
          </a:p>
          <a:p>
            <a:pPr>
              <a:lnSpc>
                <a:spcPts val="6095"/>
              </a:lnSpc>
            </a:pPr>
            <a:endParaRPr lang="en-US" sz="3200" dirty="0">
              <a:solidFill>
                <a:srgbClr val="7843E6"/>
              </a:solidFill>
              <a:latin typeface="Alice Bold"/>
            </a:endParaRPr>
          </a:p>
          <a:p>
            <a:pPr>
              <a:lnSpc>
                <a:spcPts val="6095"/>
              </a:lnSpc>
            </a:pPr>
            <a:r>
              <a:rPr lang="en-US" sz="3200" dirty="0">
                <a:solidFill>
                  <a:srgbClr val="7843E6"/>
                </a:solidFill>
                <a:latin typeface="Alice Bold"/>
              </a:rPr>
              <a:t>What line stands out to you?</a:t>
            </a:r>
          </a:p>
          <a:p>
            <a:pPr>
              <a:lnSpc>
                <a:spcPts val="6095"/>
              </a:lnSpc>
            </a:pPr>
            <a:endParaRPr lang="en-US" sz="3200" dirty="0">
              <a:solidFill>
                <a:srgbClr val="7843E6"/>
              </a:solidFill>
              <a:latin typeface="Alice Bold"/>
            </a:endParaRPr>
          </a:p>
          <a:p>
            <a:pPr>
              <a:lnSpc>
                <a:spcPts val="6095"/>
              </a:lnSpc>
            </a:pPr>
            <a:r>
              <a:rPr lang="en-US" sz="3200" dirty="0">
                <a:solidFill>
                  <a:srgbClr val="7843E6"/>
                </a:solidFill>
                <a:latin typeface="Alice Bold"/>
              </a:rPr>
              <a:t>What words does he repeat? </a:t>
            </a:r>
          </a:p>
          <a:p>
            <a:pPr>
              <a:lnSpc>
                <a:spcPts val="6095"/>
              </a:lnSpc>
            </a:pPr>
            <a:endParaRPr lang="en-US" sz="3200" dirty="0">
              <a:solidFill>
                <a:srgbClr val="7843E6"/>
              </a:solidFill>
              <a:latin typeface="Alice Bold"/>
            </a:endParaRPr>
          </a:p>
          <a:p>
            <a:pPr>
              <a:lnSpc>
                <a:spcPts val="6095"/>
              </a:lnSpc>
            </a:pPr>
            <a:r>
              <a:rPr lang="en-US" sz="3200" dirty="0">
                <a:solidFill>
                  <a:srgbClr val="7843E6"/>
                </a:solidFill>
                <a:latin typeface="Alice Bold"/>
              </a:rPr>
              <a:t>What feelings does this poem stir in you? </a:t>
            </a:r>
          </a:p>
          <a:p>
            <a:pPr algn="ctr">
              <a:lnSpc>
                <a:spcPts val="6785"/>
              </a:lnSpc>
              <a:spcBef>
                <a:spcPct val="0"/>
              </a:spcBef>
            </a:pPr>
            <a:endParaRPr lang="en-US" sz="5300" dirty="0">
              <a:solidFill>
                <a:srgbClr val="7843E6"/>
              </a:solidFill>
              <a:latin typeface="Alice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200" y="719212"/>
            <a:ext cx="15316200" cy="8848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4000" dirty="0">
                <a:solidFill>
                  <a:srgbClr val="000000"/>
                </a:solidFill>
                <a:latin typeface="Alice Bold"/>
              </a:rPr>
              <a:t>There’s a time for more formal teaching.</a:t>
            </a:r>
          </a:p>
          <a:p>
            <a:pPr algn="ctr">
              <a:lnSpc>
                <a:spcPts val="6900"/>
              </a:lnSpc>
            </a:pPr>
            <a:r>
              <a:rPr lang="en-US" sz="4000" dirty="0">
                <a:solidFill>
                  <a:srgbClr val="000000"/>
                </a:solidFill>
                <a:latin typeface="Alice Bold"/>
              </a:rPr>
              <a:t> </a:t>
            </a:r>
          </a:p>
          <a:p>
            <a:pPr>
              <a:lnSpc>
                <a:spcPts val="6900"/>
              </a:lnSpc>
            </a:pPr>
            <a:r>
              <a:rPr lang="en-US" sz="4000" dirty="0">
                <a:solidFill>
                  <a:srgbClr val="000000"/>
                </a:solidFill>
                <a:latin typeface="Alice Bold"/>
              </a:rPr>
              <a:t> ~ When meeting specific curriculum standards . . .</a:t>
            </a:r>
          </a:p>
          <a:p>
            <a:pPr>
              <a:lnSpc>
                <a:spcPts val="6900"/>
              </a:lnSpc>
            </a:pPr>
            <a:endParaRPr lang="en-US" sz="4000" dirty="0">
              <a:solidFill>
                <a:srgbClr val="000000"/>
              </a:solidFill>
              <a:latin typeface="Alice Bold"/>
            </a:endParaRPr>
          </a:p>
          <a:p>
            <a:pPr>
              <a:lnSpc>
                <a:spcPts val="6900"/>
              </a:lnSpc>
            </a:pPr>
            <a:r>
              <a:rPr lang="en-US" sz="4000" dirty="0">
                <a:solidFill>
                  <a:srgbClr val="000000"/>
                </a:solidFill>
                <a:latin typeface="Alice Bold"/>
              </a:rPr>
              <a:t> ~ There is value in knowing terms like rhyme, meter, metaphor, simile, stanza, line, imagery.</a:t>
            </a:r>
          </a:p>
          <a:p>
            <a:pPr>
              <a:lnSpc>
                <a:spcPts val="6900"/>
              </a:lnSpc>
            </a:pPr>
            <a:endParaRPr lang="en-US" sz="4000" dirty="0">
              <a:solidFill>
                <a:srgbClr val="000000"/>
              </a:solidFill>
              <a:latin typeface="Alice Bold"/>
            </a:endParaRPr>
          </a:p>
          <a:p>
            <a:pPr>
              <a:lnSpc>
                <a:spcPts val="6900"/>
              </a:lnSpc>
            </a:pPr>
            <a:r>
              <a:rPr lang="en-US" sz="4000" dirty="0">
                <a:solidFill>
                  <a:srgbClr val="000000"/>
                </a:solidFill>
                <a:latin typeface="Alice Bold"/>
              </a:rPr>
              <a:t> ~ Knowing the language of any discipline enables us to exchange ideas more efficiently. </a:t>
            </a:r>
          </a:p>
          <a:p>
            <a:pPr algn="ctr">
              <a:lnSpc>
                <a:spcPts val="6900"/>
              </a:lnSpc>
              <a:spcBef>
                <a:spcPct val="0"/>
              </a:spcBef>
            </a:pPr>
            <a:endParaRPr lang="en-US" sz="6000" dirty="0">
              <a:solidFill>
                <a:srgbClr val="000000"/>
              </a:solidFill>
              <a:latin typeface="Alice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3657" y="-410936"/>
            <a:ext cx="18113829" cy="878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endParaRPr/>
          </a:p>
          <a:p>
            <a:pPr algn="ctr">
              <a:lnSpc>
                <a:spcPts val="6900"/>
              </a:lnSpc>
            </a:pPr>
            <a:endParaRPr/>
          </a:p>
          <a:p>
            <a:pPr algn="ctr">
              <a:lnSpc>
                <a:spcPts val="6900"/>
              </a:lnSpc>
            </a:pPr>
            <a:endParaRPr/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000000"/>
                </a:solidFill>
                <a:latin typeface="Alice Bold"/>
              </a:rPr>
              <a:t> Preparing students for AP Literature Exam</a:t>
            </a: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000000"/>
                </a:solidFill>
                <a:latin typeface="Alice Bold"/>
              </a:rPr>
              <a:t> This is a commitment to college-level poetry study. </a:t>
            </a: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900"/>
              </a:lnSpc>
              <a:spcBef>
                <a:spcPct val="0"/>
              </a:spcBef>
            </a:pPr>
            <a:endParaRPr lang="en-US" sz="6000">
              <a:solidFill>
                <a:srgbClr val="000000"/>
              </a:solidFill>
              <a:latin typeface="Alice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53185"/>
            <a:ext cx="16567358" cy="932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 Bold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Alice Bold"/>
              </a:rPr>
              <a:t>Aeons</a:t>
            </a:r>
            <a:r>
              <a:rPr lang="en-US" sz="3200" dirty="0">
                <a:solidFill>
                  <a:srgbClr val="000000"/>
                </a:solidFill>
                <a:latin typeface="Alice Bold"/>
              </a:rPr>
              <a:t> quest eye on]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 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 Italics"/>
              </a:rPr>
              <a:t>By Julie </a:t>
            </a:r>
            <a:r>
              <a:rPr lang="en-US" sz="3200" dirty="0" err="1">
                <a:solidFill>
                  <a:srgbClr val="000000"/>
                </a:solidFill>
                <a:latin typeface="Alice Italics"/>
              </a:rPr>
              <a:t>Ezelle</a:t>
            </a:r>
            <a:r>
              <a:rPr lang="en-US" sz="3200" dirty="0">
                <a:solidFill>
                  <a:srgbClr val="000000"/>
                </a:solidFill>
                <a:latin typeface="Alice Italics"/>
              </a:rPr>
              <a:t>-Patton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 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 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Alice"/>
              </a:rPr>
              <a:t>Aeons</a:t>
            </a:r>
            <a:r>
              <a:rPr lang="en-US" sz="3200" dirty="0">
                <a:solidFill>
                  <a:srgbClr val="000000"/>
                </a:solidFill>
                <a:latin typeface="Alice"/>
              </a:rPr>
              <a:t> quest eye on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   prob limp race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Alice"/>
              </a:rPr>
              <a:t>Eeeee</a:t>
            </a:r>
            <a:r>
              <a:rPr lang="en-US" sz="3200" dirty="0">
                <a:solidFill>
                  <a:srgbClr val="000000"/>
                </a:solidFill>
                <a:latin typeface="Alice"/>
              </a:rPr>
              <a:t> burrow @ a tomb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well </a:t>
            </a:r>
            <a:r>
              <a:rPr lang="en-US" sz="3200" dirty="0" err="1">
                <a:solidFill>
                  <a:srgbClr val="000000"/>
                </a:solidFill>
                <a:latin typeface="Alice"/>
              </a:rPr>
              <a:t>arm'd</a:t>
            </a:r>
            <a:r>
              <a:rPr lang="en-US" sz="3200" dirty="0">
                <a:solidFill>
                  <a:srgbClr val="000000"/>
                </a:solidFill>
                <a:latin typeface="Alice"/>
              </a:rPr>
              <a:t> glossy head </a:t>
            </a:r>
            <a:r>
              <a:rPr lang="en-US" sz="3200" dirty="0" err="1">
                <a:solidFill>
                  <a:srgbClr val="000000"/>
                </a:solidFill>
                <a:latin typeface="Alice"/>
              </a:rPr>
              <a:t>Head</a:t>
            </a:r>
            <a:r>
              <a:rPr lang="en-US" sz="3200" dirty="0">
                <a:solidFill>
                  <a:srgbClr val="000000"/>
                </a:solidFill>
                <a:latin typeface="Alice"/>
              </a:rPr>
              <a:t> limp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Alice"/>
              </a:rPr>
              <a:t>hearT</a:t>
            </a:r>
            <a:r>
              <a:rPr lang="en-US" sz="3200" dirty="0">
                <a:solidFill>
                  <a:srgbClr val="000000"/>
                </a:solidFill>
                <a:latin typeface="Alice"/>
              </a:rPr>
              <a:t>                                   Never met a muscle couldn't </a:t>
            </a:r>
            <a:r>
              <a:rPr lang="en-US" sz="3200" dirty="0" err="1">
                <a:solidFill>
                  <a:srgbClr val="000000"/>
                </a:solidFill>
                <a:latin typeface="Alice"/>
              </a:rPr>
              <a:t>raptivate</a:t>
            </a:r>
            <a:endParaRPr lang="en-US" sz="3200" dirty="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H                                                        inside       y/our dark neat </a:t>
            </a:r>
            <a:r>
              <a:rPr lang="en-US" sz="3200" dirty="0" err="1">
                <a:solidFill>
                  <a:srgbClr val="000000"/>
                </a:solidFill>
                <a:latin typeface="Alice"/>
              </a:rPr>
              <a:t>holdshout</a:t>
            </a:r>
            <a:endParaRPr lang="en-US" sz="3200" dirty="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R                                     O                                                              if ever words would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B                                     Free me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                                                           From your open book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                          </a:t>
            </a:r>
            <a:r>
              <a:rPr lang="en-US" sz="3200" dirty="0">
                <a:solidFill>
                  <a:srgbClr val="000000"/>
                </a:solidFill>
                <a:latin typeface="Alice Italics"/>
              </a:rPr>
              <a:t>Writing in Soil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                                                                 </a:t>
            </a:r>
            <a:r>
              <a:rPr lang="en-US" sz="3200" dirty="0" err="1">
                <a:solidFill>
                  <a:srgbClr val="000000"/>
                </a:solidFill>
                <a:latin typeface="Alice Italics"/>
              </a:rPr>
              <a:t>Heartheartheartearthearth</a:t>
            </a:r>
            <a:r>
              <a:rPr lang="en-US" sz="3200" dirty="0">
                <a:solidFill>
                  <a:srgbClr val="000000"/>
                </a:solidFill>
                <a:latin typeface="Alice Italics"/>
              </a:rPr>
              <a:t> glad to bee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Alice"/>
              </a:rPr>
              <a:t>   </a:t>
            </a:r>
            <a:r>
              <a:rPr lang="en-US" sz="3200" dirty="0">
                <a:solidFill>
                  <a:srgbClr val="000000"/>
                </a:solidFill>
                <a:latin typeface="Alice Italics"/>
              </a:rPr>
              <a:t>a live wing</a:t>
            </a:r>
          </a:p>
        </p:txBody>
      </p:sp>
      <p:sp>
        <p:nvSpPr>
          <p:cNvPr id="3" name="TextBox 3"/>
          <p:cNvSpPr txBox="1"/>
          <p:nvPr/>
        </p:nvSpPr>
        <p:spPr>
          <a:xfrm rot="848545">
            <a:off x="6728213" y="799884"/>
            <a:ext cx="11537297" cy="157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5400">
                <a:solidFill>
                  <a:srgbClr val="5E17EB"/>
                </a:solidFill>
                <a:latin typeface="Alice Bold"/>
              </a:rPr>
              <a:t>I don’t get it either.</a:t>
            </a:r>
          </a:p>
          <a:p>
            <a:pPr algn="ctr">
              <a:lnSpc>
                <a:spcPts val="6210"/>
              </a:lnSpc>
              <a:spcBef>
                <a:spcPct val="0"/>
              </a:spcBef>
            </a:pPr>
            <a:r>
              <a:rPr lang="en-US" sz="5400">
                <a:solidFill>
                  <a:srgbClr val="5E17EB"/>
                </a:solidFill>
                <a:latin typeface="Alice Bold"/>
              </a:rPr>
              <a:t>But new movements create change.</a:t>
            </a:r>
            <a:r>
              <a:rPr lang="en-US" sz="5400">
                <a:solidFill>
                  <a:srgbClr val="000000"/>
                </a:solidFill>
                <a:latin typeface="Alice Bold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9200" y="114300"/>
            <a:ext cx="15468600" cy="10676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400" dirty="0">
                <a:solidFill>
                  <a:srgbClr val="000000"/>
                </a:solidFill>
                <a:latin typeface="Alice Bold"/>
              </a:rPr>
              <a:t> Studying historically-based literary movements:</a:t>
            </a:r>
          </a:p>
          <a:p>
            <a:pPr>
              <a:lnSpc>
                <a:spcPts val="6440"/>
              </a:lnSpc>
            </a:pPr>
            <a:r>
              <a:rPr lang="en-US" sz="4400" dirty="0">
                <a:solidFill>
                  <a:srgbClr val="51B9D5"/>
                </a:solidFill>
                <a:latin typeface="Alice Bold"/>
              </a:rPr>
              <a:t>How did we get from Ovid to Shelley to Julie </a:t>
            </a:r>
            <a:r>
              <a:rPr lang="en-US" sz="4400" dirty="0" err="1">
                <a:solidFill>
                  <a:srgbClr val="51B9D5"/>
                </a:solidFill>
                <a:latin typeface="Alice Bold"/>
              </a:rPr>
              <a:t>Ezelle</a:t>
            </a:r>
            <a:r>
              <a:rPr lang="en-US" sz="4400" dirty="0">
                <a:solidFill>
                  <a:srgbClr val="51B9D5"/>
                </a:solidFill>
                <a:latin typeface="Alice Bold"/>
              </a:rPr>
              <a:t>-Patton?</a:t>
            </a:r>
          </a:p>
          <a:p>
            <a:pPr>
              <a:lnSpc>
                <a:spcPts val="6440"/>
              </a:lnSpc>
            </a:pPr>
            <a:endParaRPr lang="en-US" sz="4400" dirty="0">
              <a:solidFill>
                <a:srgbClr val="51B9D5"/>
              </a:solidFill>
              <a:latin typeface="Alice Bold"/>
            </a:endParaRPr>
          </a:p>
          <a:p>
            <a:pPr>
              <a:lnSpc>
                <a:spcPts val="6440"/>
              </a:lnSpc>
            </a:pPr>
            <a:r>
              <a:rPr lang="en-US" sz="4400" dirty="0">
                <a:solidFill>
                  <a:srgbClr val="000000"/>
                </a:solidFill>
                <a:latin typeface="Alice Bold"/>
              </a:rPr>
              <a:t>Or art movements:</a:t>
            </a:r>
          </a:p>
          <a:p>
            <a:pPr>
              <a:lnSpc>
                <a:spcPts val="6440"/>
              </a:lnSpc>
            </a:pPr>
            <a:r>
              <a:rPr lang="en-US" sz="4400" dirty="0">
                <a:solidFill>
                  <a:srgbClr val="7843E6"/>
                </a:solidFill>
                <a:latin typeface="Alice Bold"/>
              </a:rPr>
              <a:t>How did we get from DaVinci to Mary Cassatt to Andy Warhol to Tracey Emin?</a:t>
            </a:r>
          </a:p>
          <a:p>
            <a:pPr>
              <a:lnSpc>
                <a:spcPts val="6440"/>
              </a:lnSpc>
            </a:pPr>
            <a:endParaRPr lang="en-US" sz="4400" dirty="0">
              <a:solidFill>
                <a:srgbClr val="7843E6"/>
              </a:solidFill>
              <a:latin typeface="Alice Bold"/>
            </a:endParaRPr>
          </a:p>
          <a:p>
            <a:pPr>
              <a:lnSpc>
                <a:spcPts val="6440"/>
              </a:lnSpc>
            </a:pPr>
            <a:r>
              <a:rPr lang="en-US" sz="4400" dirty="0">
                <a:solidFill>
                  <a:srgbClr val="000000"/>
                </a:solidFill>
                <a:latin typeface="Alice Bold"/>
              </a:rPr>
              <a:t>Or music movements:</a:t>
            </a:r>
          </a:p>
          <a:p>
            <a:pPr>
              <a:lnSpc>
                <a:spcPts val="6440"/>
              </a:lnSpc>
            </a:pPr>
            <a:r>
              <a:rPr lang="en-US" sz="4400" dirty="0">
                <a:solidFill>
                  <a:srgbClr val="163BD2"/>
                </a:solidFill>
                <a:latin typeface="Alice Bold"/>
              </a:rPr>
              <a:t>How did we get from Gregorian Chant to Mozart to Phillip Glass?  From </a:t>
            </a:r>
            <a:r>
              <a:rPr lang="en-US" sz="4400" dirty="0" err="1">
                <a:solidFill>
                  <a:srgbClr val="163BD2"/>
                </a:solidFill>
                <a:latin typeface="Alice Bold"/>
              </a:rPr>
              <a:t>Mowtown</a:t>
            </a:r>
            <a:r>
              <a:rPr lang="en-US" sz="4400" dirty="0">
                <a:solidFill>
                  <a:srgbClr val="163BD2"/>
                </a:solidFill>
                <a:latin typeface="Alice Bold"/>
              </a:rPr>
              <a:t> to Rap? </a:t>
            </a:r>
          </a:p>
          <a:p>
            <a:pPr>
              <a:lnSpc>
                <a:spcPts val="6440"/>
              </a:lnSpc>
            </a:pPr>
            <a:endParaRPr lang="en-US" sz="4400" dirty="0">
              <a:solidFill>
                <a:srgbClr val="163BD2"/>
              </a:solidFill>
              <a:latin typeface="Alice Bold"/>
            </a:endParaRPr>
          </a:p>
          <a:p>
            <a:pPr algn="ctr">
              <a:lnSpc>
                <a:spcPts val="6440"/>
              </a:lnSpc>
            </a:pPr>
            <a:r>
              <a:rPr lang="en-US" sz="4400" dirty="0">
                <a:solidFill>
                  <a:srgbClr val="BF1611"/>
                </a:solidFill>
                <a:latin typeface="Alice Bold"/>
              </a:rPr>
              <a:t>(P.S. – Gifted students often love this stuff!) </a:t>
            </a:r>
          </a:p>
          <a:p>
            <a:pPr algn="ctr">
              <a:lnSpc>
                <a:spcPts val="6900"/>
              </a:lnSpc>
              <a:spcBef>
                <a:spcPct val="0"/>
              </a:spcBef>
            </a:pPr>
            <a:endParaRPr lang="en-US" sz="5600" dirty="0">
              <a:solidFill>
                <a:srgbClr val="BF1611"/>
              </a:solidFill>
              <a:latin typeface="Alice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6135" y="142875"/>
            <a:ext cx="14069159" cy="1007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</a:pPr>
            <a:r>
              <a:rPr lang="en-US" sz="7499">
                <a:solidFill>
                  <a:srgbClr val="BF1611"/>
                </a:solidFill>
                <a:latin typeface="Alice Bold"/>
              </a:rPr>
              <a:t>Begin with daily Poetry</a:t>
            </a:r>
          </a:p>
          <a:p>
            <a:pPr algn="ctr">
              <a:lnSpc>
                <a:spcPts val="8624"/>
              </a:lnSpc>
            </a:pPr>
            <a:endParaRPr lang="en-US" sz="7499">
              <a:solidFill>
                <a:srgbClr val="BF1611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000000"/>
                </a:solidFill>
                <a:latin typeface="Alice Bold"/>
              </a:rPr>
              <a:t>No reply required!</a:t>
            </a: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E17EB"/>
                </a:solidFill>
                <a:latin typeface="Alice Bold"/>
              </a:rPr>
              <a:t>What do you notice in this poem? 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E17EB"/>
                </a:solidFill>
                <a:latin typeface="Alice Bold"/>
              </a:rPr>
              <a:t>What’s happening in this poem? 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E17EB"/>
                </a:solidFill>
                <a:latin typeface="Alice Bold"/>
              </a:rPr>
              <a:t>Is there anything puzzling?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E17EB"/>
                </a:solidFill>
                <a:latin typeface="Alice Bold"/>
              </a:rPr>
              <a:t>Is there a line you really like?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E17EB"/>
                </a:solidFill>
                <a:latin typeface="Alice Bold"/>
              </a:rPr>
              <a:t>What tone comes through to you? </a:t>
            </a: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5E17EB"/>
              </a:solidFill>
              <a:latin typeface="Alice Bold"/>
            </a:endParaRPr>
          </a:p>
          <a:p>
            <a:pPr algn="ctr">
              <a:lnSpc>
                <a:spcPts val="6900"/>
              </a:lnSpc>
              <a:spcBef>
                <a:spcPct val="0"/>
              </a:spcBef>
            </a:pPr>
            <a:endParaRPr lang="en-US" sz="6000">
              <a:solidFill>
                <a:srgbClr val="5E17EB"/>
              </a:solidFill>
              <a:latin typeface="Alice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" y="1633537"/>
            <a:ext cx="16155963" cy="701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4800" dirty="0">
                <a:solidFill>
                  <a:srgbClr val="000000"/>
                </a:solidFill>
                <a:latin typeface="Anahaw"/>
              </a:rPr>
              <a:t>Can poetry mean whatever you want it to mean? </a:t>
            </a:r>
          </a:p>
          <a:p>
            <a:pPr algn="ctr">
              <a:lnSpc>
                <a:spcPts val="6900"/>
              </a:lnSpc>
            </a:pPr>
            <a:r>
              <a:rPr lang="en-US" sz="4800" dirty="0">
                <a:solidFill>
                  <a:srgbClr val="000000"/>
                </a:solidFill>
                <a:latin typeface="Anahaw"/>
              </a:rPr>
              <a:t>No.</a:t>
            </a:r>
          </a:p>
          <a:p>
            <a:pPr algn="ctr">
              <a:lnSpc>
                <a:spcPts val="6900"/>
              </a:lnSpc>
            </a:pPr>
            <a:endParaRPr lang="en-US" sz="4800" dirty="0">
              <a:solidFill>
                <a:srgbClr val="000000"/>
              </a:solidFill>
              <a:latin typeface="Anahaw"/>
            </a:endParaRPr>
          </a:p>
          <a:p>
            <a:pPr algn="ctr">
              <a:lnSpc>
                <a:spcPts val="6900"/>
              </a:lnSpc>
            </a:pPr>
            <a:r>
              <a:rPr lang="en-US" sz="4800" dirty="0">
                <a:solidFill>
                  <a:srgbClr val="000000"/>
                </a:solidFill>
                <a:latin typeface="Anahaw"/>
              </a:rPr>
              <a:t>Does every poem have one authoritative meaning?</a:t>
            </a:r>
          </a:p>
          <a:p>
            <a:pPr algn="ctr">
              <a:lnSpc>
                <a:spcPts val="6900"/>
              </a:lnSpc>
            </a:pPr>
            <a:r>
              <a:rPr lang="en-US" sz="4800" dirty="0">
                <a:solidFill>
                  <a:srgbClr val="000000"/>
                </a:solidFill>
                <a:latin typeface="Anahaw"/>
              </a:rPr>
              <a:t>No. </a:t>
            </a:r>
          </a:p>
          <a:p>
            <a:pPr algn="ctr">
              <a:lnSpc>
                <a:spcPts val="6900"/>
              </a:lnSpc>
            </a:pPr>
            <a:endParaRPr lang="en-US" sz="4800" dirty="0">
              <a:solidFill>
                <a:srgbClr val="000000"/>
              </a:solidFill>
              <a:latin typeface="Anahaw"/>
            </a:endParaRPr>
          </a:p>
          <a:p>
            <a:pPr algn="ctr">
              <a:lnSpc>
                <a:spcPts val="6900"/>
              </a:lnSpc>
            </a:pPr>
            <a:r>
              <a:rPr lang="en-US" sz="4800" dirty="0">
                <a:solidFill>
                  <a:srgbClr val="000000"/>
                </a:solidFill>
                <a:latin typeface="Anahaw"/>
              </a:rPr>
              <a:t>Using clues from the text, we might form differing but</a:t>
            </a:r>
          </a:p>
          <a:p>
            <a:pPr algn="ctr">
              <a:lnSpc>
                <a:spcPts val="690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nahaw"/>
              </a:rPr>
              <a:t>valid interpretations of the same poem.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71695" y="9525"/>
            <a:ext cx="12308097" cy="1006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5"/>
              </a:lnSpc>
            </a:pPr>
            <a:r>
              <a:rPr lang="en-US" sz="4900">
                <a:solidFill>
                  <a:srgbClr val="000000"/>
                </a:solidFill>
                <a:latin typeface="Alice Bold"/>
              </a:rPr>
              <a:t>My Papa’s Waltz  </a:t>
            </a:r>
            <a:r>
              <a:rPr lang="en-US" sz="4900">
                <a:solidFill>
                  <a:srgbClr val="000000"/>
                </a:solidFill>
                <a:latin typeface="Alice Italics"/>
              </a:rPr>
              <a:t>by Theodore Roethke</a:t>
            </a:r>
          </a:p>
          <a:p>
            <a:pPr>
              <a:lnSpc>
                <a:spcPts val="3680"/>
              </a:lnSpc>
            </a:pPr>
            <a:endParaRPr lang="en-US" sz="4900">
              <a:solidFill>
                <a:srgbClr val="000000"/>
              </a:solidFill>
              <a:latin typeface="Alice Italics"/>
            </a:endParaRP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The whiskey on your breath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Could make a small boy dizzy;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But I hung on like death: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Such waltzing was not easy.</a:t>
            </a:r>
          </a:p>
          <a:p>
            <a:pPr>
              <a:lnSpc>
                <a:spcPts val="3680"/>
              </a:lnSpc>
            </a:pPr>
            <a:endParaRPr lang="en-US" sz="3200">
              <a:solidFill>
                <a:srgbClr val="000000"/>
              </a:solidFill>
              <a:latin typeface="Alice Bold"/>
            </a:endParaRP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We romped until the pans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Slid from the kitchen shelf;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My mother’s countenance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Could not unfrown itself.</a:t>
            </a:r>
          </a:p>
          <a:p>
            <a:pPr>
              <a:lnSpc>
                <a:spcPts val="3680"/>
              </a:lnSpc>
            </a:pPr>
            <a:endParaRPr lang="en-US" sz="3200">
              <a:solidFill>
                <a:srgbClr val="000000"/>
              </a:solidFill>
              <a:latin typeface="Alice Bold"/>
            </a:endParaRP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The hand that held my wrist 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Was battered on one knuckle;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At every step you missed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My right ear scraped a buckle. </a:t>
            </a:r>
          </a:p>
          <a:p>
            <a:pPr>
              <a:lnSpc>
                <a:spcPts val="3680"/>
              </a:lnSpc>
            </a:pPr>
            <a:endParaRPr lang="en-US" sz="3200">
              <a:solidFill>
                <a:srgbClr val="000000"/>
              </a:solidFill>
              <a:latin typeface="Alice Bold"/>
            </a:endParaRP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You beat time on my head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With a palm caked hard by dirt,</a:t>
            </a:r>
          </a:p>
          <a:p>
            <a:pPr>
              <a:lnSpc>
                <a:spcPts val="3680"/>
              </a:lnSpc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Then waltzed me off to bed</a:t>
            </a:r>
          </a:p>
          <a:p>
            <a:pPr>
              <a:lnSpc>
                <a:spcPts val="36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lice Bold"/>
              </a:rPr>
              <a:t>Still clinging to your shirt.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" y="1265464"/>
            <a:ext cx="17983200" cy="1021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E17EB"/>
                </a:solidFill>
                <a:latin typeface="Atkinson Hyperlegible"/>
              </a:rPr>
              <a:t>In small groups, have students discuss the poem, “My Father’s Waltz”</a:t>
            </a:r>
          </a:p>
          <a:p>
            <a:pPr algn="ctr">
              <a:lnSpc>
                <a:spcPts val="4370"/>
              </a:lnSpc>
            </a:pPr>
            <a:r>
              <a:rPr lang="en-US" sz="3800">
                <a:solidFill>
                  <a:srgbClr val="5E17EB"/>
                </a:solidFill>
                <a:latin typeface="Atkinson Hyperlegible"/>
              </a:rPr>
              <a:t>by Theodore Roethke </a:t>
            </a:r>
          </a:p>
          <a:p>
            <a:pPr algn="ctr">
              <a:lnSpc>
                <a:spcPts val="6900"/>
              </a:lnSpc>
            </a:pPr>
            <a:endParaRPr lang="en-US" sz="3800">
              <a:solidFill>
                <a:srgbClr val="5E17EB"/>
              </a:solidFill>
              <a:latin typeface="Atkinson Hyperlegible"/>
            </a:endParaRP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BF1611"/>
                </a:solidFill>
                <a:latin typeface="Atkinson Hyperlegible"/>
              </a:rPr>
              <a:t>Use the previous questions -- 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BF1611"/>
                </a:solidFill>
                <a:latin typeface="Atkinson Hyperlegible"/>
              </a:rPr>
              <a:t>What’s going on in this poem? 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BF1611"/>
                </a:solidFill>
                <a:latin typeface="Atkinson Hyperlegible"/>
              </a:rPr>
              <a:t>What do you notice?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BF1611"/>
                </a:solidFill>
                <a:latin typeface="Atkinson Hyperlegible"/>
              </a:rPr>
              <a:t>etc. 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163BD2"/>
                </a:solidFill>
                <a:latin typeface="Atkinson Hyperlegible"/>
              </a:rPr>
              <a:t>Someone in the group takes notes. </a:t>
            </a:r>
          </a:p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163BD2"/>
                </a:solidFill>
                <a:latin typeface="Atkinson Hyperlegible"/>
              </a:rPr>
              <a:t>Share your discussion with the class. </a:t>
            </a: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163BD2"/>
              </a:solidFill>
              <a:latin typeface="Atkinson Hyperlegible"/>
            </a:endParaRPr>
          </a:p>
          <a:p>
            <a:pPr algn="ctr">
              <a:lnSpc>
                <a:spcPts val="6900"/>
              </a:lnSpc>
              <a:spcBef>
                <a:spcPct val="0"/>
              </a:spcBef>
            </a:pPr>
            <a:endParaRPr lang="en-US" sz="6000">
              <a:solidFill>
                <a:srgbClr val="163BD2"/>
              </a:solidFill>
              <a:latin typeface="Atkinson Hyperlegib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0"/>
            <a:ext cx="18288000" cy="963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 Bold"/>
              </a:rPr>
              <a:t>Suggestion for Discussion: Poetry Speed Dating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endParaRPr lang="en-US" sz="4700">
              <a:solidFill>
                <a:srgbClr val="000000"/>
              </a:solidFill>
              <a:latin typeface="Alice Bold"/>
            </a:endParaRP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Cluster desks into small groups. Each group has one poem to read -either written on one large sheet of paper or a copy for each. Someone reads it aloud. All then have time to read it silently.  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endParaRPr lang="en-US" sz="470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Individuals share comments about the poem: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 What do you notice? 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 What’s happening here? 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 What puzzles you? 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 What tone seems to overspread this poem? 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 Are you left with any questions? </a:t>
            </a:r>
          </a:p>
          <a:p>
            <a:pPr>
              <a:lnSpc>
                <a:spcPts val="5405"/>
              </a:lnSpc>
              <a:spcBef>
                <a:spcPct val="0"/>
              </a:spcBef>
            </a:pPr>
            <a:endParaRPr lang="en-US" sz="4700">
              <a:solidFill>
                <a:srgbClr val="000000"/>
              </a:solidFill>
              <a:latin typeface="Alice"/>
            </a:endParaRPr>
          </a:p>
          <a:p>
            <a:pPr>
              <a:lnSpc>
                <a:spcPts val="5405"/>
              </a:lnSpc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Alice"/>
              </a:rPr>
              <a:t>Move to next group.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58948" y="327459"/>
            <a:ext cx="15275497" cy="9067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OZYMANDIAS          </a:t>
            </a:r>
          </a:p>
          <a:p>
            <a:pPr algn="ctr"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BY PERCY BYSSHE SHELLEY</a:t>
            </a:r>
          </a:p>
          <a:p>
            <a:pPr algn="ctr"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 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I met a traveler from an antique land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Who said: Two vast and trunkless legs of stone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Stand in the desert . . . Near them, on the sand,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Half sunk, a shattered visage lies, whose frown, 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And wrinkled lip, and sneer of cold command,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Tell that its sculptor well those passions read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Which yet survive, stamped on these lifeless things,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The hand that mocked them, and the heart that fed: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And on the pedestal these words appear: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"My name is Ozymandias, king of kings: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Look on my words, ye Mighty, and despair!"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Nothing beside remains. Round the decay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Of that colossal wreck, boundless and bare</a:t>
            </a:r>
          </a:p>
          <a:p>
            <a:pPr>
              <a:lnSpc>
                <a:spcPts val="4083"/>
              </a:lnSpc>
            </a:pPr>
            <a:r>
              <a:rPr lang="en-US" sz="3550">
                <a:solidFill>
                  <a:srgbClr val="545454"/>
                </a:solidFill>
                <a:latin typeface="Alice Bold"/>
              </a:rPr>
              <a:t>The lone and level sands stretch far away. </a:t>
            </a:r>
          </a:p>
          <a:p>
            <a:pPr algn="ctr">
              <a:lnSpc>
                <a:spcPts val="2552"/>
              </a:lnSpc>
            </a:pPr>
            <a:r>
              <a:rPr lang="en-US" sz="2219">
                <a:solidFill>
                  <a:srgbClr val="545454"/>
                </a:solidFill>
                <a:latin typeface="Alice Bold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-1530252" y="9394530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4" y="0"/>
                </a:lnTo>
                <a:lnTo>
                  <a:pt x="5117904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53736" y="-1144172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8" y="0"/>
                </a:lnTo>
                <a:lnTo>
                  <a:pt x="3161418" y="3385722"/>
                </a:lnTo>
                <a:lnTo>
                  <a:pt x="0" y="338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07523" y="-319152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6" y="0"/>
                </a:lnTo>
                <a:lnTo>
                  <a:pt x="4272446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58940" y="1623332"/>
            <a:ext cx="13411704" cy="739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4"/>
              </a:lnSpc>
            </a:pPr>
            <a:r>
              <a:rPr lang="en-US" sz="5621">
                <a:solidFill>
                  <a:srgbClr val="000000"/>
                </a:solidFill>
                <a:latin typeface="Alice Bold"/>
              </a:rPr>
              <a:t>POETRY SCAVENGER HUNT </a:t>
            </a:r>
          </a:p>
          <a:p>
            <a:pPr algn="ctr">
              <a:lnSpc>
                <a:spcPts val="6464"/>
              </a:lnSpc>
            </a:pPr>
            <a:endParaRPr lang="en-US" sz="5621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464"/>
              </a:lnSpc>
            </a:pPr>
            <a:r>
              <a:rPr lang="en-US" sz="5621">
                <a:solidFill>
                  <a:srgbClr val="000000"/>
                </a:solidFill>
                <a:latin typeface="Alice Bold"/>
              </a:rPr>
              <a:t>FREE POETRY DAY</a:t>
            </a:r>
          </a:p>
          <a:p>
            <a:pPr algn="ctr">
              <a:lnSpc>
                <a:spcPts val="6464"/>
              </a:lnSpc>
            </a:pPr>
            <a:endParaRPr lang="en-US" sz="5621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464"/>
              </a:lnSpc>
            </a:pPr>
            <a:r>
              <a:rPr lang="en-US" sz="5621">
                <a:solidFill>
                  <a:srgbClr val="000000"/>
                </a:solidFill>
                <a:latin typeface="Alice Bold"/>
              </a:rPr>
              <a:t>CLASS ANTHOLOGY</a:t>
            </a:r>
          </a:p>
          <a:p>
            <a:pPr algn="ctr">
              <a:lnSpc>
                <a:spcPts val="6464"/>
              </a:lnSpc>
            </a:pPr>
            <a:endParaRPr lang="en-US" sz="5621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464"/>
              </a:lnSpc>
            </a:pPr>
            <a:r>
              <a:rPr lang="en-US" sz="5621">
                <a:solidFill>
                  <a:srgbClr val="000000"/>
                </a:solidFill>
                <a:latin typeface="Alice Bold"/>
              </a:rPr>
              <a:t>BRING-A-POEM-TO-SCHOOL DAY</a:t>
            </a:r>
          </a:p>
          <a:p>
            <a:pPr algn="ctr">
              <a:lnSpc>
                <a:spcPts val="6464"/>
              </a:lnSpc>
            </a:pPr>
            <a:endParaRPr lang="en-US" sz="5621">
              <a:solidFill>
                <a:srgbClr val="000000"/>
              </a:solidFill>
              <a:latin typeface="Alice Bold"/>
            </a:endParaRPr>
          </a:p>
          <a:p>
            <a:pPr algn="ctr">
              <a:lnSpc>
                <a:spcPts val="6464"/>
              </a:lnSpc>
              <a:spcBef>
                <a:spcPct val="0"/>
              </a:spcBef>
            </a:pPr>
            <a:endParaRPr lang="en-US" sz="5621">
              <a:solidFill>
                <a:srgbClr val="000000"/>
              </a:solidFill>
              <a:latin typeface="Alice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6057" y="547707"/>
            <a:ext cx="16379387" cy="207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15"/>
              </a:lnSpc>
            </a:pPr>
            <a:r>
              <a:rPr lang="en-US" sz="4800" dirty="0">
                <a:solidFill>
                  <a:srgbClr val="7843E6"/>
                </a:solidFill>
                <a:latin typeface="Big Shoulders Display Bold"/>
              </a:rPr>
              <a:t>Poets to Explore: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1055" y="1929090"/>
            <a:ext cx="5199906" cy="573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Rita Dove</a:t>
            </a:r>
          </a:p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Naomi Shihab Nye</a:t>
            </a:r>
          </a:p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Kwame Alexander</a:t>
            </a:r>
          </a:p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Linda </a:t>
            </a:r>
            <a:r>
              <a:rPr lang="en-US" sz="4935" dirty="0" err="1">
                <a:solidFill>
                  <a:srgbClr val="5E17EB"/>
                </a:solidFill>
                <a:latin typeface="Alice Bold"/>
              </a:rPr>
              <a:t>Pastan</a:t>
            </a:r>
            <a:endParaRPr lang="en-US" sz="4935" dirty="0">
              <a:solidFill>
                <a:srgbClr val="5E17EB"/>
              </a:solidFill>
              <a:latin typeface="Alice Bold"/>
            </a:endParaRPr>
          </a:p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Stephen Dunn</a:t>
            </a:r>
          </a:p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Toi Derricotte</a:t>
            </a:r>
          </a:p>
          <a:p>
            <a:pPr algn="ctr">
              <a:lnSpc>
                <a:spcPts val="5675"/>
              </a:lnSpc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Nikki Giovanni</a:t>
            </a:r>
          </a:p>
          <a:p>
            <a:pPr algn="ctr">
              <a:lnSpc>
                <a:spcPts val="5675"/>
              </a:lnSpc>
              <a:spcBef>
                <a:spcPct val="0"/>
              </a:spcBef>
            </a:pPr>
            <a:r>
              <a:rPr lang="en-US" sz="4935" dirty="0">
                <a:solidFill>
                  <a:srgbClr val="5E17EB"/>
                </a:solidFill>
                <a:latin typeface="Alice Bold"/>
              </a:rPr>
              <a:t>Lucille Clifton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643195" y="1901876"/>
            <a:ext cx="5302249" cy="571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Billy Collins</a:t>
            </a:r>
          </a:p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Ted </a:t>
            </a:r>
            <a:r>
              <a:rPr lang="en-US" sz="4878" dirty="0" err="1">
                <a:solidFill>
                  <a:srgbClr val="BF1611"/>
                </a:solidFill>
                <a:latin typeface="Alice Bold"/>
              </a:rPr>
              <a:t>Kooser</a:t>
            </a:r>
            <a:endParaRPr lang="en-US" sz="4878" dirty="0">
              <a:solidFill>
                <a:srgbClr val="BF1611"/>
              </a:solidFill>
              <a:latin typeface="Alice Bold"/>
            </a:endParaRPr>
          </a:p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 January Gill O’Neil</a:t>
            </a:r>
          </a:p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Ada Limón</a:t>
            </a:r>
          </a:p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Clint Smith</a:t>
            </a:r>
          </a:p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Anele Rubin</a:t>
            </a:r>
          </a:p>
          <a:p>
            <a:pPr algn="ctr">
              <a:lnSpc>
                <a:spcPts val="5609"/>
              </a:lnSpc>
            </a:pPr>
            <a:r>
              <a:rPr lang="en-US" sz="4878" dirty="0">
                <a:solidFill>
                  <a:srgbClr val="BF1611"/>
                </a:solidFill>
                <a:latin typeface="Alice Bold"/>
              </a:rPr>
              <a:t>Richard Blanco</a:t>
            </a:r>
          </a:p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4878" dirty="0" err="1">
                <a:solidFill>
                  <a:srgbClr val="BF1611"/>
                </a:solidFill>
                <a:latin typeface="Alice Bold"/>
              </a:rPr>
              <a:t>Mohja</a:t>
            </a:r>
            <a:r>
              <a:rPr lang="en-US" sz="4878" dirty="0">
                <a:solidFill>
                  <a:srgbClr val="BF1611"/>
                </a:solidFill>
                <a:latin typeface="Alice Bold"/>
              </a:rPr>
              <a:t> </a:t>
            </a:r>
            <a:r>
              <a:rPr lang="en-US" sz="4878" dirty="0" err="1">
                <a:solidFill>
                  <a:srgbClr val="BF1611"/>
                </a:solidFill>
                <a:latin typeface="Alice Bold"/>
              </a:rPr>
              <a:t>Kahf</a:t>
            </a:r>
            <a:endParaRPr lang="en-US" sz="4878" dirty="0">
              <a:solidFill>
                <a:srgbClr val="BF1611"/>
              </a:solidFill>
              <a:latin typeface="Alic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94987" y="8843943"/>
            <a:ext cx="852152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Alice Bold"/>
              </a:rPr>
              <a:t>And so </a:t>
            </a:r>
            <a:r>
              <a:rPr lang="en-US" sz="6000" dirty="0" err="1">
                <a:solidFill>
                  <a:srgbClr val="000000"/>
                </a:solidFill>
                <a:latin typeface="Alice Bold"/>
              </a:rPr>
              <a:t>so</a:t>
            </a:r>
            <a:r>
              <a:rPr lang="en-US" sz="6000" dirty="0">
                <a:solidFill>
                  <a:srgbClr val="000000"/>
                </a:solidFill>
                <a:latin typeface="Alice Bold"/>
              </a:rPr>
              <a:t> many more . . 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3127">
            <a:off x="7257140" y="1142172"/>
            <a:ext cx="13672656" cy="9177770"/>
          </a:xfrm>
          <a:custGeom>
            <a:avLst/>
            <a:gdLst/>
            <a:ahLst/>
            <a:cxnLst/>
            <a:rect l="l" t="t" r="r" b="b"/>
            <a:pathLst>
              <a:path w="13672656" h="9177770">
                <a:moveTo>
                  <a:pt x="0" y="0"/>
                </a:moveTo>
                <a:lnTo>
                  <a:pt x="13672656" y="0"/>
                </a:lnTo>
                <a:lnTo>
                  <a:pt x="13672656" y="9177770"/>
                </a:lnTo>
                <a:lnTo>
                  <a:pt x="0" y="9177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50645" y="1929695"/>
            <a:ext cx="5951657" cy="6994613"/>
          </a:xfrm>
          <a:custGeom>
            <a:avLst/>
            <a:gdLst/>
            <a:ahLst/>
            <a:cxnLst/>
            <a:rect l="l" t="t" r="r" b="b"/>
            <a:pathLst>
              <a:path w="5951657" h="6994613">
                <a:moveTo>
                  <a:pt x="0" y="0"/>
                </a:moveTo>
                <a:lnTo>
                  <a:pt x="5951657" y="0"/>
                </a:lnTo>
                <a:lnTo>
                  <a:pt x="5951657" y="6994614"/>
                </a:lnTo>
                <a:lnTo>
                  <a:pt x="0" y="6994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1721" y="3624273"/>
            <a:ext cx="7484072" cy="32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74"/>
              </a:lnSpc>
            </a:pPr>
            <a:r>
              <a:rPr lang="en-US" sz="12499">
                <a:solidFill>
                  <a:srgbClr val="FFFFFF"/>
                </a:solidFill>
                <a:latin typeface="Edo"/>
              </a:rPr>
              <a:t>Research</a:t>
            </a:r>
          </a:p>
          <a:p>
            <a:pPr>
              <a:lnSpc>
                <a:spcPts val="12374"/>
              </a:lnSpc>
            </a:pPr>
            <a:r>
              <a:rPr lang="en-US" sz="12499">
                <a:solidFill>
                  <a:srgbClr val="FFFFFF"/>
                </a:solidFill>
                <a:latin typeface="Edo"/>
              </a:rPr>
              <a:t>poetry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675">
            <a:off x="9299242" y="1665100"/>
            <a:ext cx="6457424" cy="2031154"/>
          </a:xfrm>
          <a:custGeom>
            <a:avLst/>
            <a:gdLst/>
            <a:ahLst/>
            <a:cxnLst/>
            <a:rect l="l" t="t" r="r" b="b"/>
            <a:pathLst>
              <a:path w="6457424" h="2031154">
                <a:moveTo>
                  <a:pt x="0" y="0"/>
                </a:moveTo>
                <a:lnTo>
                  <a:pt x="6457424" y="0"/>
                </a:lnTo>
                <a:lnTo>
                  <a:pt x="6457424" y="2031153"/>
                </a:lnTo>
                <a:lnTo>
                  <a:pt x="0" y="2031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84943" y="1847763"/>
            <a:ext cx="5286022" cy="155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4707">
                <a:solidFill>
                  <a:srgbClr val="323232"/>
                </a:solidFill>
                <a:latin typeface="Edo"/>
              </a:rPr>
              <a:t>poets are avid researchrers</a:t>
            </a:r>
          </a:p>
        </p:txBody>
      </p:sp>
      <p:sp>
        <p:nvSpPr>
          <p:cNvPr id="4" name="Freeform 4"/>
          <p:cNvSpPr/>
          <p:nvPr/>
        </p:nvSpPr>
        <p:spPr>
          <a:xfrm rot="115675">
            <a:off x="9299242" y="4127923"/>
            <a:ext cx="6457424" cy="2031154"/>
          </a:xfrm>
          <a:custGeom>
            <a:avLst/>
            <a:gdLst/>
            <a:ahLst/>
            <a:cxnLst/>
            <a:rect l="l" t="t" r="r" b="b"/>
            <a:pathLst>
              <a:path w="6457424" h="2031154">
                <a:moveTo>
                  <a:pt x="0" y="0"/>
                </a:moveTo>
                <a:lnTo>
                  <a:pt x="6457424" y="0"/>
                </a:lnTo>
                <a:lnTo>
                  <a:pt x="6457424" y="2031154"/>
                </a:lnTo>
                <a:lnTo>
                  <a:pt x="0" y="203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5675">
            <a:off x="9299242" y="6590747"/>
            <a:ext cx="6457424" cy="2031154"/>
          </a:xfrm>
          <a:custGeom>
            <a:avLst/>
            <a:gdLst/>
            <a:ahLst/>
            <a:cxnLst/>
            <a:rect l="l" t="t" r="r" b="b"/>
            <a:pathLst>
              <a:path w="6457424" h="2031154">
                <a:moveTo>
                  <a:pt x="0" y="0"/>
                </a:moveTo>
                <a:lnTo>
                  <a:pt x="6457424" y="0"/>
                </a:lnTo>
                <a:lnTo>
                  <a:pt x="6457424" y="2031153"/>
                </a:lnTo>
                <a:lnTo>
                  <a:pt x="0" y="2031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97766" y="4325666"/>
            <a:ext cx="5286022" cy="155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4707">
                <a:solidFill>
                  <a:srgbClr val="323232"/>
                </a:solidFill>
                <a:latin typeface="Edo"/>
              </a:rPr>
              <a:t>many famous poets publish research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7766" y="6725740"/>
            <a:ext cx="5286022" cy="155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4707">
                <a:solidFill>
                  <a:srgbClr val="323232"/>
                </a:solidFill>
                <a:latin typeface="Edo"/>
              </a:rPr>
              <a:t>research can be shared poetically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221350" y="2530807"/>
            <a:ext cx="1176341" cy="5225385"/>
            <a:chOff x="0" y="0"/>
            <a:chExt cx="1568455" cy="6967180"/>
          </a:xfrm>
        </p:grpSpPr>
        <p:sp>
          <p:nvSpPr>
            <p:cNvPr id="9" name="Freeform 9"/>
            <p:cNvSpPr/>
            <p:nvPr/>
          </p:nvSpPr>
          <p:spPr>
            <a:xfrm rot="-5626396" flipV="1">
              <a:off x="-742737" y="883523"/>
              <a:ext cx="3053930" cy="1370451"/>
            </a:xfrm>
            <a:custGeom>
              <a:avLst/>
              <a:gdLst/>
              <a:ahLst/>
              <a:cxnLst/>
              <a:rect l="l" t="t" r="r" b="b"/>
              <a:pathLst>
                <a:path w="3053930" h="1370451">
                  <a:moveTo>
                    <a:pt x="0" y="1370451"/>
                  </a:moveTo>
                  <a:lnTo>
                    <a:pt x="3053929" y="1370451"/>
                  </a:lnTo>
                  <a:lnTo>
                    <a:pt x="3053929" y="0"/>
                  </a:lnTo>
                  <a:lnTo>
                    <a:pt x="0" y="0"/>
                  </a:lnTo>
                  <a:lnTo>
                    <a:pt x="0" y="137045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626396" flipV="1">
              <a:off x="-742737" y="4713206"/>
              <a:ext cx="3053930" cy="1370451"/>
            </a:xfrm>
            <a:custGeom>
              <a:avLst/>
              <a:gdLst/>
              <a:ahLst/>
              <a:cxnLst/>
              <a:rect l="l" t="t" r="r" b="b"/>
              <a:pathLst>
                <a:path w="3053930" h="1370451">
                  <a:moveTo>
                    <a:pt x="0" y="1370451"/>
                  </a:moveTo>
                  <a:lnTo>
                    <a:pt x="3053929" y="1370451"/>
                  </a:lnTo>
                  <a:lnTo>
                    <a:pt x="3053929" y="0"/>
                  </a:lnTo>
                  <a:lnTo>
                    <a:pt x="0" y="0"/>
                  </a:lnTo>
                  <a:lnTo>
                    <a:pt x="0" y="137045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2382341"/>
            <a:ext cx="5999215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60"/>
              </a:lnSpc>
            </a:pPr>
            <a:r>
              <a:rPr lang="en-US" sz="9000">
                <a:solidFill>
                  <a:srgbClr val="FFFFFF"/>
                </a:solidFill>
                <a:latin typeface="Edo"/>
              </a:rPr>
              <a:t>SOMETHING I LEARNED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5976" y="5500001"/>
            <a:ext cx="6722281" cy="3806491"/>
          </a:xfrm>
          <a:custGeom>
            <a:avLst/>
            <a:gdLst/>
            <a:ahLst/>
            <a:cxnLst/>
            <a:rect l="l" t="t" r="r" b="b"/>
            <a:pathLst>
              <a:path w="6722281" h="3806491">
                <a:moveTo>
                  <a:pt x="0" y="0"/>
                </a:moveTo>
                <a:lnTo>
                  <a:pt x="6722280" y="0"/>
                </a:lnTo>
                <a:lnTo>
                  <a:pt x="6722280" y="3806491"/>
                </a:lnTo>
                <a:lnTo>
                  <a:pt x="0" y="380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16599" y="5640328"/>
            <a:ext cx="4081034" cy="3806491"/>
          </a:xfrm>
          <a:custGeom>
            <a:avLst/>
            <a:gdLst/>
            <a:ahLst/>
            <a:cxnLst/>
            <a:rect l="l" t="t" r="r" b="b"/>
            <a:pathLst>
              <a:path w="4081034" h="3806491">
                <a:moveTo>
                  <a:pt x="0" y="0"/>
                </a:moveTo>
                <a:lnTo>
                  <a:pt x="4081034" y="0"/>
                </a:lnTo>
                <a:lnTo>
                  <a:pt x="4081034" y="3806491"/>
                </a:lnTo>
                <a:lnTo>
                  <a:pt x="0" y="3806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2800" y="6988510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0" y="0"/>
                </a:moveTo>
                <a:lnTo>
                  <a:pt x="7315200" y="0"/>
                </a:lnTo>
                <a:lnTo>
                  <a:pt x="7315200" y="3298490"/>
                </a:lnTo>
                <a:lnTo>
                  <a:pt x="0" y="3298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2991" y="704850"/>
            <a:ext cx="14213851" cy="855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5800">
                <a:solidFill>
                  <a:srgbClr val="323232"/>
                </a:solidFill>
                <a:latin typeface="Edo"/>
              </a:rPr>
              <a:t>“POETRY AND SCIENCE HAVE GROWN UP TOGETHER AS SIBLINGS . . . THEY ARE CLOSER TOGETHER THAN THEY ARE APART. . . WHEN WE READ A POEM, WE RUN TO THE SCIENCE BOOKS TO FIND OUT MORE. WHEN WE LISTEN TO SCIENCE OR LOOK AT THE STARS, WE RUN INSIDE TO WRITE A POEM” </a:t>
            </a:r>
          </a:p>
          <a:p>
            <a:pPr algn="ctr">
              <a:lnSpc>
                <a:spcPts val="6960"/>
              </a:lnSpc>
            </a:pPr>
            <a:endParaRPr lang="en-US" sz="5800">
              <a:solidFill>
                <a:srgbClr val="323232"/>
              </a:solidFill>
              <a:latin typeface="Edo"/>
            </a:endParaRPr>
          </a:p>
          <a:p>
            <a:pPr algn="ctr">
              <a:lnSpc>
                <a:spcPts val="6960"/>
              </a:lnSpc>
            </a:pPr>
            <a:r>
              <a:rPr lang="en-US" sz="5800">
                <a:solidFill>
                  <a:srgbClr val="323232"/>
                </a:solidFill>
                <a:latin typeface="Edo"/>
              </a:rPr>
              <a:t>--ALICIA SOMETIMES</a:t>
            </a: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323232"/>
                </a:solidFill>
                <a:latin typeface="Edo"/>
              </a:rPr>
              <a:t>“HONORING YOUR WONDER” TEDX 2020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7253" y="827866"/>
            <a:ext cx="12413493" cy="2141328"/>
          </a:xfrm>
          <a:custGeom>
            <a:avLst/>
            <a:gdLst/>
            <a:ahLst/>
            <a:cxnLst/>
            <a:rect l="l" t="t" r="r" b="b"/>
            <a:pathLst>
              <a:path w="12413493" h="2141328">
                <a:moveTo>
                  <a:pt x="0" y="0"/>
                </a:moveTo>
                <a:lnTo>
                  <a:pt x="12413494" y="0"/>
                </a:lnTo>
                <a:lnTo>
                  <a:pt x="12413494" y="2141327"/>
                </a:lnTo>
                <a:lnTo>
                  <a:pt x="0" y="2141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1082370" cy="1101649"/>
          </a:xfrm>
          <a:custGeom>
            <a:avLst/>
            <a:gdLst/>
            <a:ahLst/>
            <a:cxnLst/>
            <a:rect l="l" t="t" r="r" b="b"/>
            <a:pathLst>
              <a:path w="1082370" h="1101649">
                <a:moveTo>
                  <a:pt x="0" y="0"/>
                </a:moveTo>
                <a:lnTo>
                  <a:pt x="1082370" y="0"/>
                </a:lnTo>
                <a:lnTo>
                  <a:pt x="1082370" y="1101649"/>
                </a:lnTo>
                <a:lnTo>
                  <a:pt x="0" y="1101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45153" y="4589596"/>
            <a:ext cx="4397695" cy="4397695"/>
          </a:xfrm>
          <a:custGeom>
            <a:avLst/>
            <a:gdLst/>
            <a:ahLst/>
            <a:cxnLst/>
            <a:rect l="l" t="t" r="r" b="b"/>
            <a:pathLst>
              <a:path w="4397695" h="4397695">
                <a:moveTo>
                  <a:pt x="0" y="0"/>
                </a:moveTo>
                <a:lnTo>
                  <a:pt x="4397694" y="0"/>
                </a:lnTo>
                <a:lnTo>
                  <a:pt x="4397694" y="4397695"/>
                </a:lnTo>
                <a:lnTo>
                  <a:pt x="0" y="4397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35586" y="1221042"/>
            <a:ext cx="11216828" cy="27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323232"/>
                </a:solidFill>
                <a:latin typeface="Edo"/>
              </a:rPr>
              <a:t>ALTERED AXIS</a:t>
            </a:r>
          </a:p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323232"/>
                </a:solidFill>
                <a:latin typeface="Edo"/>
              </a:rPr>
              <a:t>BY DR. AMY BOYD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9502" y="1087692"/>
            <a:ext cx="640766" cy="81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2"/>
              </a:lnSpc>
            </a:pPr>
            <a:r>
              <a:rPr lang="en-US" sz="4230">
                <a:solidFill>
                  <a:srgbClr val="FFFFFF"/>
                </a:solidFill>
                <a:latin typeface="Edo"/>
              </a:rPr>
              <a:t>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675">
            <a:off x="6022709" y="6904807"/>
            <a:ext cx="6242583" cy="1963576"/>
          </a:xfrm>
          <a:custGeom>
            <a:avLst/>
            <a:gdLst/>
            <a:ahLst/>
            <a:cxnLst/>
            <a:rect l="l" t="t" r="r" b="b"/>
            <a:pathLst>
              <a:path w="6242583" h="1963576">
                <a:moveTo>
                  <a:pt x="0" y="0"/>
                </a:moveTo>
                <a:lnTo>
                  <a:pt x="6242582" y="0"/>
                </a:lnTo>
                <a:lnTo>
                  <a:pt x="6242582" y="1963576"/>
                </a:lnTo>
                <a:lnTo>
                  <a:pt x="0" y="1963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7769089" y="4673731"/>
            <a:ext cx="2749822" cy="687455"/>
          </a:xfrm>
          <a:custGeom>
            <a:avLst/>
            <a:gdLst/>
            <a:ahLst/>
            <a:cxnLst/>
            <a:rect l="l" t="t" r="r" b="b"/>
            <a:pathLst>
              <a:path w="2749822" h="687455">
                <a:moveTo>
                  <a:pt x="0" y="0"/>
                </a:moveTo>
                <a:lnTo>
                  <a:pt x="2749822" y="0"/>
                </a:lnTo>
                <a:lnTo>
                  <a:pt x="2749822" y="687455"/>
                </a:lnTo>
                <a:lnTo>
                  <a:pt x="0" y="68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92243" y="2153741"/>
            <a:ext cx="10703515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Edo"/>
              </a:rPr>
              <a:t>FIND A FACT</a:t>
            </a:r>
          </a:p>
        </p:txBody>
      </p:sp>
      <p:sp>
        <p:nvSpPr>
          <p:cNvPr id="5" name="Freeform 5"/>
          <p:cNvSpPr/>
          <p:nvPr/>
        </p:nvSpPr>
        <p:spPr>
          <a:xfrm rot="115675">
            <a:off x="10608778" y="4813525"/>
            <a:ext cx="6655513" cy="2093461"/>
          </a:xfrm>
          <a:custGeom>
            <a:avLst/>
            <a:gdLst/>
            <a:ahLst/>
            <a:cxnLst/>
            <a:rect l="l" t="t" r="r" b="b"/>
            <a:pathLst>
              <a:path w="6655513" h="2093461">
                <a:moveTo>
                  <a:pt x="0" y="0"/>
                </a:moveTo>
                <a:lnTo>
                  <a:pt x="6655513" y="0"/>
                </a:lnTo>
                <a:lnTo>
                  <a:pt x="6655513" y="2093461"/>
                </a:lnTo>
                <a:lnTo>
                  <a:pt x="0" y="2093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5675">
            <a:off x="1722736" y="4985527"/>
            <a:ext cx="6299119" cy="1981359"/>
          </a:xfrm>
          <a:custGeom>
            <a:avLst/>
            <a:gdLst/>
            <a:ahLst/>
            <a:cxnLst/>
            <a:rect l="l" t="t" r="r" b="b"/>
            <a:pathLst>
              <a:path w="6299119" h="1981359">
                <a:moveTo>
                  <a:pt x="0" y="0"/>
                </a:moveTo>
                <a:lnTo>
                  <a:pt x="6299119" y="0"/>
                </a:lnTo>
                <a:lnTo>
                  <a:pt x="6299119" y="1981359"/>
                </a:lnTo>
                <a:lnTo>
                  <a:pt x="0" y="1981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90686">
            <a:off x="13350534" y="2933083"/>
            <a:ext cx="2290447" cy="1027838"/>
          </a:xfrm>
          <a:custGeom>
            <a:avLst/>
            <a:gdLst/>
            <a:ahLst/>
            <a:cxnLst/>
            <a:rect l="l" t="t" r="r" b="b"/>
            <a:pathLst>
              <a:path w="2290447" h="1027838">
                <a:moveTo>
                  <a:pt x="0" y="0"/>
                </a:moveTo>
                <a:lnTo>
                  <a:pt x="2290447" y="0"/>
                </a:lnTo>
                <a:lnTo>
                  <a:pt x="2290447" y="1027839"/>
                </a:lnTo>
                <a:lnTo>
                  <a:pt x="0" y="1027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02441" flipV="1">
            <a:off x="2571479" y="3344841"/>
            <a:ext cx="2290447" cy="1027838"/>
          </a:xfrm>
          <a:custGeom>
            <a:avLst/>
            <a:gdLst/>
            <a:ahLst/>
            <a:cxnLst/>
            <a:rect l="l" t="t" r="r" b="b"/>
            <a:pathLst>
              <a:path w="2290447" h="1027838">
                <a:moveTo>
                  <a:pt x="0" y="1027838"/>
                </a:moveTo>
                <a:lnTo>
                  <a:pt x="2290447" y="1027838"/>
                </a:lnTo>
                <a:lnTo>
                  <a:pt x="2290447" y="0"/>
                </a:lnTo>
                <a:lnTo>
                  <a:pt x="0" y="0"/>
                </a:lnTo>
                <a:lnTo>
                  <a:pt x="0" y="102783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1028700"/>
            <a:ext cx="1082370" cy="1101649"/>
          </a:xfrm>
          <a:custGeom>
            <a:avLst/>
            <a:gdLst/>
            <a:ahLst/>
            <a:cxnLst/>
            <a:rect l="l" t="t" r="r" b="b"/>
            <a:pathLst>
              <a:path w="1082370" h="1101649">
                <a:moveTo>
                  <a:pt x="0" y="0"/>
                </a:moveTo>
                <a:lnTo>
                  <a:pt x="1082370" y="0"/>
                </a:lnTo>
                <a:lnTo>
                  <a:pt x="1082370" y="1101649"/>
                </a:lnTo>
                <a:lnTo>
                  <a:pt x="0" y="110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409511" y="7272309"/>
            <a:ext cx="5468979" cy="9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4299">
                <a:solidFill>
                  <a:srgbClr val="323232"/>
                </a:solidFill>
                <a:latin typeface="Edo"/>
              </a:rPr>
              <a:t>explore</a:t>
            </a:r>
          </a:p>
          <a:p>
            <a:pPr marL="0" lvl="0" indent="0" algn="ctr">
              <a:lnSpc>
                <a:spcPts val="3654"/>
              </a:lnSpc>
            </a:pPr>
            <a:r>
              <a:rPr lang="en-US" sz="4299">
                <a:solidFill>
                  <a:srgbClr val="323232"/>
                </a:solidFill>
                <a:latin typeface="Edo"/>
              </a:rPr>
              <a:t>with greater wonder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67525" y="5558203"/>
            <a:ext cx="4009177" cy="98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4299">
                <a:solidFill>
                  <a:srgbClr val="323232"/>
                </a:solidFill>
                <a:latin typeface="Edo"/>
              </a:rPr>
              <a:t>elaborate </a:t>
            </a:r>
          </a:p>
          <a:p>
            <a:pPr marL="0" lvl="0" indent="0" algn="ctr">
              <a:lnSpc>
                <a:spcPts val="3654"/>
              </a:lnSpc>
            </a:pPr>
            <a:r>
              <a:rPr lang="en-US" sz="4299">
                <a:solidFill>
                  <a:srgbClr val="323232"/>
                </a:solidFill>
                <a:latin typeface="Edo"/>
              </a:rPr>
              <a:t>with more facts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7028" y="5391644"/>
            <a:ext cx="4859014" cy="90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3"/>
              </a:lnSpc>
            </a:pPr>
            <a:r>
              <a:rPr lang="en-US" sz="3944">
                <a:solidFill>
                  <a:srgbClr val="323232"/>
                </a:solidFill>
                <a:latin typeface="Edo"/>
              </a:rPr>
              <a:t>express</a:t>
            </a:r>
          </a:p>
          <a:p>
            <a:pPr marL="0" lvl="0" indent="0" algn="ctr">
              <a:lnSpc>
                <a:spcPts val="3353"/>
              </a:lnSpc>
            </a:pPr>
            <a:r>
              <a:rPr lang="en-US" sz="3944">
                <a:solidFill>
                  <a:srgbClr val="323232"/>
                </a:solidFill>
                <a:latin typeface="Edo"/>
              </a:rPr>
              <a:t>from a perspective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9502" y="1087692"/>
            <a:ext cx="640766" cy="81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2"/>
              </a:lnSpc>
            </a:pPr>
            <a:r>
              <a:rPr lang="en-US" sz="4230">
                <a:solidFill>
                  <a:srgbClr val="FFFFFF"/>
                </a:solidFill>
                <a:latin typeface="Edo"/>
              </a:rPr>
              <a:t>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07831" y="193570"/>
            <a:ext cx="9682666" cy="1670260"/>
          </a:xfrm>
          <a:custGeom>
            <a:avLst/>
            <a:gdLst/>
            <a:ahLst/>
            <a:cxnLst/>
            <a:rect l="l" t="t" r="r" b="b"/>
            <a:pathLst>
              <a:path w="9682666" h="1670260">
                <a:moveTo>
                  <a:pt x="0" y="0"/>
                </a:moveTo>
                <a:lnTo>
                  <a:pt x="9682666" y="0"/>
                </a:lnTo>
                <a:lnTo>
                  <a:pt x="9682666" y="1670260"/>
                </a:lnTo>
                <a:lnTo>
                  <a:pt x="0" y="167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70132" y="516195"/>
            <a:ext cx="6154289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323232"/>
                </a:solidFill>
                <a:latin typeface="Edo"/>
              </a:rPr>
              <a:t>DETERMINATION</a:t>
            </a:r>
          </a:p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323232"/>
                </a:solidFill>
                <a:latin typeface="Edo"/>
              </a:rPr>
              <a:t>BY AMY V, GRADE 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9582" y="750683"/>
            <a:ext cx="9479704" cy="881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So interested to see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how that one watch worked, 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I lied to my parents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in order to stay home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from church. 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I took it apart,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and put it back together,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but I had to hold my excitement back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when my sister came home. </a:t>
            </a:r>
          </a:p>
          <a:p>
            <a:pPr>
              <a:lnSpc>
                <a:spcPts val="6423"/>
              </a:lnSpc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I had to hold my tongue, </a:t>
            </a:r>
          </a:p>
          <a:p>
            <a:pPr marL="0" lvl="0" indent="0">
              <a:lnSpc>
                <a:spcPts val="6423"/>
              </a:lnSpc>
              <a:spcBef>
                <a:spcPct val="0"/>
              </a:spcBef>
            </a:pPr>
            <a:r>
              <a:rPr lang="en-US" sz="4282">
                <a:solidFill>
                  <a:srgbClr val="434343"/>
                </a:solidFill>
                <a:latin typeface="Source Sans Pro Bold"/>
              </a:rPr>
              <a:t>not tell her.</a:t>
            </a:r>
          </a:p>
        </p:txBody>
      </p:sp>
      <p:sp>
        <p:nvSpPr>
          <p:cNvPr id="5" name="Freeform 5"/>
          <p:cNvSpPr/>
          <p:nvPr/>
        </p:nvSpPr>
        <p:spPr>
          <a:xfrm>
            <a:off x="10459310" y="4164262"/>
            <a:ext cx="4375934" cy="5701542"/>
          </a:xfrm>
          <a:custGeom>
            <a:avLst/>
            <a:gdLst/>
            <a:ahLst/>
            <a:cxnLst/>
            <a:rect l="l" t="t" r="r" b="b"/>
            <a:pathLst>
              <a:path w="4375934" h="5701542">
                <a:moveTo>
                  <a:pt x="0" y="0"/>
                </a:moveTo>
                <a:lnTo>
                  <a:pt x="4375934" y="0"/>
                </a:lnTo>
                <a:lnTo>
                  <a:pt x="4375934" y="5701543"/>
                </a:lnTo>
                <a:lnTo>
                  <a:pt x="0" y="5701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082370" cy="1101649"/>
          </a:xfrm>
          <a:custGeom>
            <a:avLst/>
            <a:gdLst/>
            <a:ahLst/>
            <a:cxnLst/>
            <a:rect l="l" t="t" r="r" b="b"/>
            <a:pathLst>
              <a:path w="1082370" h="1101649">
                <a:moveTo>
                  <a:pt x="0" y="0"/>
                </a:moveTo>
                <a:lnTo>
                  <a:pt x="1082370" y="0"/>
                </a:lnTo>
                <a:lnTo>
                  <a:pt x="1082370" y="1101649"/>
                </a:lnTo>
                <a:lnTo>
                  <a:pt x="0" y="1101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92243" y="2153741"/>
            <a:ext cx="10703515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Edo"/>
              </a:rPr>
              <a:t>NEXT STEPS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461968" y="2584148"/>
            <a:ext cx="9364064" cy="1909436"/>
            <a:chOff x="0" y="0"/>
            <a:chExt cx="12485419" cy="2545914"/>
          </a:xfrm>
        </p:grpSpPr>
        <p:sp>
          <p:nvSpPr>
            <p:cNvPr id="5" name="Freeform 5"/>
            <p:cNvSpPr/>
            <p:nvPr/>
          </p:nvSpPr>
          <p:spPr>
            <a:xfrm rot="-6890686">
              <a:off x="10362990" y="751752"/>
              <a:ext cx="2322921" cy="1042411"/>
            </a:xfrm>
            <a:custGeom>
              <a:avLst/>
              <a:gdLst/>
              <a:ahLst/>
              <a:cxnLst/>
              <a:rect l="l" t="t" r="r" b="b"/>
              <a:pathLst>
                <a:path w="2322921" h="1042411">
                  <a:moveTo>
                    <a:pt x="0" y="0"/>
                  </a:moveTo>
                  <a:lnTo>
                    <a:pt x="2322921" y="0"/>
                  </a:lnTo>
                  <a:lnTo>
                    <a:pt x="2322921" y="1042410"/>
                  </a:lnTo>
                  <a:lnTo>
                    <a:pt x="0" y="104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3902441" flipV="1">
              <a:off x="-198825" y="751752"/>
              <a:ext cx="2322921" cy="1042411"/>
            </a:xfrm>
            <a:custGeom>
              <a:avLst/>
              <a:gdLst/>
              <a:ahLst/>
              <a:cxnLst/>
              <a:rect l="l" t="t" r="r" b="b"/>
              <a:pathLst>
                <a:path w="2322921" h="1042411">
                  <a:moveTo>
                    <a:pt x="0" y="1042410"/>
                  </a:moveTo>
                  <a:lnTo>
                    <a:pt x="2322921" y="1042410"/>
                  </a:lnTo>
                  <a:lnTo>
                    <a:pt x="2322921" y="0"/>
                  </a:lnTo>
                  <a:lnTo>
                    <a:pt x="0" y="0"/>
                  </a:lnTo>
                  <a:lnTo>
                    <a:pt x="0" y="104241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890268" y="4297317"/>
            <a:ext cx="6581679" cy="2267775"/>
            <a:chOff x="0" y="0"/>
            <a:chExt cx="8775572" cy="3023700"/>
          </a:xfrm>
        </p:grpSpPr>
        <p:sp>
          <p:nvSpPr>
            <p:cNvPr id="8" name="Freeform 8"/>
            <p:cNvSpPr/>
            <p:nvPr/>
          </p:nvSpPr>
          <p:spPr>
            <a:xfrm rot="115675">
              <a:off x="43512" y="145378"/>
              <a:ext cx="8688548" cy="2732943"/>
            </a:xfrm>
            <a:custGeom>
              <a:avLst/>
              <a:gdLst/>
              <a:ahLst/>
              <a:cxnLst/>
              <a:rect l="l" t="t" r="r" b="b"/>
              <a:pathLst>
                <a:path w="8688548" h="2732943">
                  <a:moveTo>
                    <a:pt x="0" y="0"/>
                  </a:moveTo>
                  <a:lnTo>
                    <a:pt x="8688548" y="0"/>
                  </a:lnTo>
                  <a:lnTo>
                    <a:pt x="8688548" y="2732944"/>
                  </a:lnTo>
                  <a:lnTo>
                    <a:pt x="0" y="273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34608" y="1177184"/>
              <a:ext cx="5906356" cy="812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7"/>
                </a:lnSpc>
              </a:pPr>
              <a:r>
                <a:rPr lang="en-US" sz="4750">
                  <a:solidFill>
                    <a:srgbClr val="323232"/>
                  </a:solidFill>
                  <a:latin typeface="Edo"/>
                </a:rPr>
                <a:t>craft an intro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49502" y="1087692"/>
            <a:ext cx="640766" cy="81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2"/>
              </a:lnSpc>
            </a:pPr>
            <a:r>
              <a:rPr lang="en-US" sz="4230">
                <a:solidFill>
                  <a:srgbClr val="FFFFFF"/>
                </a:solidFill>
                <a:latin typeface="Edo"/>
              </a:rPr>
              <a:t>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542928" y="4512633"/>
            <a:ext cx="5956773" cy="2052458"/>
            <a:chOff x="0" y="0"/>
            <a:chExt cx="7942364" cy="2736611"/>
          </a:xfrm>
        </p:grpSpPr>
        <p:sp>
          <p:nvSpPr>
            <p:cNvPr id="12" name="Freeform 12"/>
            <p:cNvSpPr/>
            <p:nvPr/>
          </p:nvSpPr>
          <p:spPr>
            <a:xfrm rot="115675">
              <a:off x="39381" y="131575"/>
              <a:ext cx="7863602" cy="2473460"/>
            </a:xfrm>
            <a:custGeom>
              <a:avLst/>
              <a:gdLst/>
              <a:ahLst/>
              <a:cxnLst/>
              <a:rect l="l" t="t" r="r" b="b"/>
              <a:pathLst>
                <a:path w="7863602" h="2473460">
                  <a:moveTo>
                    <a:pt x="0" y="0"/>
                  </a:moveTo>
                  <a:lnTo>
                    <a:pt x="7863602" y="0"/>
                  </a:lnTo>
                  <a:lnTo>
                    <a:pt x="7863602" y="2473461"/>
                  </a:lnTo>
                  <a:lnTo>
                    <a:pt x="0" y="2473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953773" y="1059930"/>
              <a:ext cx="6034819" cy="74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54"/>
                </a:lnSpc>
              </a:pPr>
              <a:r>
                <a:rPr lang="en-US" sz="4299">
                  <a:solidFill>
                    <a:srgbClr val="323232"/>
                  </a:solidFill>
                  <a:latin typeface="Edo"/>
                </a:rPr>
                <a:t>dig deeper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4520091" y="6642538"/>
            <a:ext cx="1109848" cy="616659"/>
          </a:xfrm>
          <a:custGeom>
            <a:avLst/>
            <a:gdLst/>
            <a:ahLst/>
            <a:cxnLst/>
            <a:rect l="l" t="t" r="r" b="b"/>
            <a:pathLst>
              <a:path w="1109848" h="616659">
                <a:moveTo>
                  <a:pt x="0" y="0"/>
                </a:moveTo>
                <a:lnTo>
                  <a:pt x="1109847" y="0"/>
                </a:lnTo>
                <a:lnTo>
                  <a:pt x="1109847" y="616659"/>
                </a:lnTo>
                <a:lnTo>
                  <a:pt x="0" y="616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2658062" y="6642538"/>
            <a:ext cx="1109848" cy="616659"/>
          </a:xfrm>
          <a:custGeom>
            <a:avLst/>
            <a:gdLst/>
            <a:ahLst/>
            <a:cxnLst/>
            <a:rect l="l" t="t" r="r" b="b"/>
            <a:pathLst>
              <a:path w="1109848" h="616659">
                <a:moveTo>
                  <a:pt x="0" y="0"/>
                </a:moveTo>
                <a:lnTo>
                  <a:pt x="1109847" y="0"/>
                </a:lnTo>
                <a:lnTo>
                  <a:pt x="1109847" y="616659"/>
                </a:lnTo>
                <a:lnTo>
                  <a:pt x="0" y="616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7458166"/>
            <a:ext cx="6444234" cy="19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Source Sans Pro"/>
              </a:rPr>
              <a:t>Move on to writing an introduction with some fresh, poetic diction already in mind.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7458166"/>
            <a:ext cx="8115300" cy="19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3599">
                <a:solidFill>
                  <a:srgbClr val="FFFFFF"/>
                </a:solidFill>
                <a:latin typeface="Source Sans Pro"/>
              </a:rPr>
              <a:t>Avoid getting stuck. </a:t>
            </a:r>
          </a:p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r>
              <a:rPr lang="en-US" sz="3599">
                <a:solidFill>
                  <a:srgbClr val="FFFFFF"/>
                </a:solidFill>
                <a:latin typeface="Source Sans Pro"/>
              </a:rPr>
              <a:t>Move back to your research having thought  more creatively about your topic.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50817" y="4720864"/>
            <a:ext cx="10703515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Edo"/>
              </a:rPr>
              <a:t>OR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3127">
            <a:off x="4244886" y="3186211"/>
            <a:ext cx="9798228" cy="6577060"/>
          </a:xfrm>
          <a:custGeom>
            <a:avLst/>
            <a:gdLst/>
            <a:ahLst/>
            <a:cxnLst/>
            <a:rect l="l" t="t" r="r" b="b"/>
            <a:pathLst>
              <a:path w="9798228" h="6577060">
                <a:moveTo>
                  <a:pt x="0" y="0"/>
                </a:moveTo>
                <a:lnTo>
                  <a:pt x="9798228" y="0"/>
                </a:lnTo>
                <a:lnTo>
                  <a:pt x="9798228" y="6577060"/>
                </a:lnTo>
                <a:lnTo>
                  <a:pt x="0" y="6577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78966" y="3545950"/>
            <a:ext cx="5218573" cy="5857581"/>
          </a:xfrm>
          <a:custGeom>
            <a:avLst/>
            <a:gdLst/>
            <a:ahLst/>
            <a:cxnLst/>
            <a:rect l="l" t="t" r="r" b="b"/>
            <a:pathLst>
              <a:path w="5218573" h="5857581">
                <a:moveTo>
                  <a:pt x="0" y="0"/>
                </a:moveTo>
                <a:lnTo>
                  <a:pt x="5218573" y="0"/>
                </a:lnTo>
                <a:lnTo>
                  <a:pt x="5218573" y="5857581"/>
                </a:lnTo>
                <a:lnTo>
                  <a:pt x="0" y="5857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1261" y="1219200"/>
            <a:ext cx="17565478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0"/>
              </a:lnSpc>
            </a:pPr>
            <a:r>
              <a:rPr lang="en-US" sz="11909" dirty="0">
                <a:solidFill>
                  <a:srgbClr val="FFFFFF"/>
                </a:solidFill>
                <a:latin typeface="Edo"/>
              </a:rPr>
              <a:t>research paper in verse?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39270" y="5721378"/>
            <a:ext cx="8484124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27329" y="-2798067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388643"/>
            <a:ext cx="12659496" cy="683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3"/>
              </a:lnSpc>
            </a:pPr>
            <a:endParaRPr/>
          </a:p>
          <a:p>
            <a:pPr>
              <a:lnSpc>
                <a:spcPts val="6073"/>
              </a:lnSpc>
            </a:pPr>
            <a:r>
              <a:rPr lang="en-US" sz="4338">
                <a:solidFill>
                  <a:srgbClr val="545454"/>
                </a:solidFill>
                <a:latin typeface="Alice Bold"/>
              </a:rPr>
              <a:t> by William Cullen Bryant</a:t>
            </a:r>
          </a:p>
          <a:p>
            <a:pPr>
              <a:lnSpc>
                <a:spcPts val="6073"/>
              </a:lnSpc>
            </a:pPr>
            <a:endParaRPr lang="en-US" sz="4338">
              <a:solidFill>
                <a:srgbClr val="545454"/>
              </a:solidFill>
              <a:latin typeface="Alice Bold"/>
            </a:endParaRPr>
          </a:p>
          <a:p>
            <a:pPr>
              <a:lnSpc>
                <a:spcPts val="6073"/>
              </a:lnSpc>
            </a:pPr>
            <a:r>
              <a:rPr lang="en-US" sz="4338">
                <a:solidFill>
                  <a:srgbClr val="545454"/>
                </a:solidFill>
                <a:latin typeface="Alice Bold"/>
              </a:rPr>
              <a:t>Whither, 'midst falling dew,</a:t>
            </a:r>
          </a:p>
          <a:p>
            <a:pPr>
              <a:lnSpc>
                <a:spcPts val="6073"/>
              </a:lnSpc>
            </a:pPr>
            <a:r>
              <a:rPr lang="en-US" sz="4338">
                <a:solidFill>
                  <a:srgbClr val="545454"/>
                </a:solidFill>
                <a:latin typeface="Alice Bold"/>
              </a:rPr>
              <a:t>While glow the heavens with the last steps of day,</a:t>
            </a:r>
          </a:p>
          <a:p>
            <a:pPr>
              <a:lnSpc>
                <a:spcPts val="6073"/>
              </a:lnSpc>
            </a:pPr>
            <a:r>
              <a:rPr lang="en-US" sz="4338">
                <a:solidFill>
                  <a:srgbClr val="545454"/>
                </a:solidFill>
                <a:latin typeface="Alice Bold"/>
              </a:rPr>
              <a:t>Far, through their rosy depths, dost thou pursue</a:t>
            </a:r>
          </a:p>
          <a:p>
            <a:pPr>
              <a:lnSpc>
                <a:spcPts val="6073"/>
              </a:lnSpc>
            </a:pPr>
            <a:r>
              <a:rPr lang="en-US" sz="4338">
                <a:solidFill>
                  <a:srgbClr val="545454"/>
                </a:solidFill>
                <a:latin typeface="Alice Bold"/>
              </a:rPr>
              <a:t>Thy solitary way? </a:t>
            </a:r>
          </a:p>
          <a:p>
            <a:pPr>
              <a:lnSpc>
                <a:spcPts val="6073"/>
              </a:lnSpc>
            </a:pPr>
            <a:r>
              <a:rPr lang="en-US" sz="4338">
                <a:solidFill>
                  <a:srgbClr val="545454"/>
                </a:solidFill>
                <a:latin typeface="Alice Bold"/>
              </a:rPr>
              <a:t>. . .</a:t>
            </a:r>
          </a:p>
          <a:p>
            <a:pPr>
              <a:lnSpc>
                <a:spcPts val="6073"/>
              </a:lnSpc>
              <a:spcBef>
                <a:spcPct val="0"/>
              </a:spcBef>
            </a:pPr>
            <a:endParaRPr lang="en-US" sz="4338">
              <a:solidFill>
                <a:srgbClr val="545454"/>
              </a:solidFill>
              <a:latin typeface="Alic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49191" y="2480223"/>
            <a:ext cx="5069227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3080562" y="1135928"/>
            <a:ext cx="506922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45454"/>
                </a:solidFill>
                <a:latin typeface="Canva Sans Bold"/>
              </a:rPr>
              <a:t>To a Waterfowl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8481" y="406780"/>
            <a:ext cx="13610159" cy="2347752"/>
          </a:xfrm>
          <a:custGeom>
            <a:avLst/>
            <a:gdLst/>
            <a:ahLst/>
            <a:cxnLst/>
            <a:rect l="l" t="t" r="r" b="b"/>
            <a:pathLst>
              <a:path w="13610159" h="2347752">
                <a:moveTo>
                  <a:pt x="0" y="0"/>
                </a:moveTo>
                <a:lnTo>
                  <a:pt x="13610159" y="0"/>
                </a:lnTo>
                <a:lnTo>
                  <a:pt x="13610159" y="2347753"/>
                </a:lnTo>
                <a:lnTo>
                  <a:pt x="0" y="234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10333" y="990600"/>
            <a:ext cx="12067334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323232"/>
                </a:solidFill>
                <a:latin typeface="Edo"/>
              </a:rPr>
              <a:t>YOU TRY IT!</a:t>
            </a:r>
          </a:p>
          <a:p>
            <a:pPr marL="0" lvl="0" indent="0" algn="ctr">
              <a:lnSpc>
                <a:spcPts val="7080"/>
              </a:lnSpc>
              <a:spcBef>
                <a:spcPct val="0"/>
              </a:spcBef>
            </a:pPr>
            <a:r>
              <a:rPr lang="en-US" sz="5900">
                <a:solidFill>
                  <a:srgbClr val="323232"/>
                </a:solidFill>
                <a:latin typeface="Edo"/>
              </a:rPr>
              <a:t>CHOOSE ONE OF THE FACTS BELOW TO CRAFT A SHORT POEM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467940"/>
            <a:ext cx="16900800" cy="516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3999">
                <a:solidFill>
                  <a:srgbClr val="434343"/>
                </a:solidFill>
                <a:latin typeface="Source Sans Pro Bold"/>
              </a:rPr>
              <a:t>Facts from Harper's Index, March 2022</a:t>
            </a:r>
          </a:p>
          <a:p>
            <a:pPr marL="863593" lvl="1" indent="-431796">
              <a:lnSpc>
                <a:spcPts val="5999"/>
              </a:lnSpc>
              <a:buFont typeface="Arial"/>
              <a:buChar char="•"/>
            </a:pPr>
            <a:r>
              <a:rPr lang="en-US" sz="3999">
                <a:solidFill>
                  <a:srgbClr val="434343"/>
                </a:solidFill>
                <a:latin typeface="Source Sans Pro Bold"/>
              </a:rPr>
              <a:t>TikTok videos tagged #MentalHealth have been watched 25,100,000,000 times</a:t>
            </a:r>
          </a:p>
          <a:p>
            <a:pPr marL="863593" lvl="1" indent="-431796">
              <a:lnSpc>
                <a:spcPts val="5999"/>
              </a:lnSpc>
              <a:buFont typeface="Arial"/>
              <a:buChar char="•"/>
            </a:pPr>
            <a:r>
              <a:rPr lang="en-US" sz="3999">
                <a:solidFill>
                  <a:srgbClr val="434343"/>
                </a:solidFill>
                <a:latin typeface="Source Sans Pro Bold"/>
              </a:rPr>
              <a:t>7/10 pet owners in the U.S. say they take their pet's health more seriously than their own. </a:t>
            </a:r>
          </a:p>
          <a:p>
            <a:pPr marL="863593" lvl="1" indent="-431796">
              <a:lnSpc>
                <a:spcPts val="5999"/>
              </a:lnSpc>
              <a:buFont typeface="Arial"/>
              <a:buChar char="•"/>
            </a:pPr>
            <a:r>
              <a:rPr lang="en-US" sz="3999">
                <a:solidFill>
                  <a:srgbClr val="434343"/>
                </a:solidFill>
                <a:latin typeface="Source Sans Pro Bold"/>
              </a:rPr>
              <a:t>92 of the 100 most-watched TV broadcasts last year were NFL games.</a:t>
            </a:r>
          </a:p>
          <a:p>
            <a:pPr marL="0" lvl="0" indent="0" algn="ctr">
              <a:lnSpc>
                <a:spcPts val="5399"/>
              </a:lnSpc>
              <a:spcBef>
                <a:spcPct val="0"/>
              </a:spcBef>
            </a:pPr>
            <a:endParaRPr lang="en-US" sz="3999">
              <a:solidFill>
                <a:srgbClr val="434343"/>
              </a:solidFill>
              <a:latin typeface="Source Sans Pr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1082370" cy="1101649"/>
          </a:xfrm>
          <a:custGeom>
            <a:avLst/>
            <a:gdLst/>
            <a:ahLst/>
            <a:cxnLst/>
            <a:rect l="l" t="t" r="r" b="b"/>
            <a:pathLst>
              <a:path w="1082370" h="1101649">
                <a:moveTo>
                  <a:pt x="0" y="0"/>
                </a:moveTo>
                <a:lnTo>
                  <a:pt x="1082370" y="0"/>
                </a:lnTo>
                <a:lnTo>
                  <a:pt x="1082370" y="1101649"/>
                </a:lnTo>
                <a:lnTo>
                  <a:pt x="0" y="1101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49502" y="1087692"/>
            <a:ext cx="640766" cy="81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2"/>
              </a:lnSpc>
            </a:pPr>
            <a:r>
              <a:rPr lang="en-US" sz="4230">
                <a:solidFill>
                  <a:srgbClr val="323232"/>
                </a:solidFill>
                <a:latin typeface="Edo"/>
              </a:rPr>
              <a:t>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3127">
            <a:off x="4244886" y="3186211"/>
            <a:ext cx="9798228" cy="6577060"/>
          </a:xfrm>
          <a:custGeom>
            <a:avLst/>
            <a:gdLst/>
            <a:ahLst/>
            <a:cxnLst/>
            <a:rect l="l" t="t" r="r" b="b"/>
            <a:pathLst>
              <a:path w="9798228" h="6577060">
                <a:moveTo>
                  <a:pt x="0" y="0"/>
                </a:moveTo>
                <a:lnTo>
                  <a:pt x="9798228" y="0"/>
                </a:lnTo>
                <a:lnTo>
                  <a:pt x="9798228" y="6577060"/>
                </a:lnTo>
                <a:lnTo>
                  <a:pt x="0" y="6577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78966" y="3545950"/>
            <a:ext cx="5218573" cy="5857581"/>
          </a:xfrm>
          <a:custGeom>
            <a:avLst/>
            <a:gdLst/>
            <a:ahLst/>
            <a:cxnLst/>
            <a:rect l="l" t="t" r="r" b="b"/>
            <a:pathLst>
              <a:path w="5218573" h="5857581">
                <a:moveTo>
                  <a:pt x="0" y="0"/>
                </a:moveTo>
                <a:lnTo>
                  <a:pt x="5218573" y="0"/>
                </a:lnTo>
                <a:lnTo>
                  <a:pt x="5218573" y="5857581"/>
                </a:lnTo>
                <a:lnTo>
                  <a:pt x="0" y="5857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1350" y="1219200"/>
            <a:ext cx="17325299" cy="36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0"/>
              </a:lnSpc>
            </a:pPr>
            <a:r>
              <a:rPr lang="en-US" sz="11909">
                <a:solidFill>
                  <a:srgbClr val="FFFFFF"/>
                </a:solidFill>
                <a:latin typeface="Edo"/>
              </a:rPr>
              <a:t>who is willing to share?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675">
            <a:off x="9299242" y="1665100"/>
            <a:ext cx="6457424" cy="2031154"/>
          </a:xfrm>
          <a:custGeom>
            <a:avLst/>
            <a:gdLst/>
            <a:ahLst/>
            <a:cxnLst/>
            <a:rect l="l" t="t" r="r" b="b"/>
            <a:pathLst>
              <a:path w="6457424" h="2031154">
                <a:moveTo>
                  <a:pt x="0" y="0"/>
                </a:moveTo>
                <a:lnTo>
                  <a:pt x="6457424" y="0"/>
                </a:lnTo>
                <a:lnTo>
                  <a:pt x="6457424" y="2031153"/>
                </a:lnTo>
                <a:lnTo>
                  <a:pt x="0" y="2031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84943" y="1847763"/>
            <a:ext cx="5286022" cy="155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4707">
                <a:solidFill>
                  <a:srgbClr val="323232"/>
                </a:solidFill>
                <a:latin typeface="Edo"/>
              </a:rPr>
              <a:t>Poems for brainstorming</a:t>
            </a:r>
          </a:p>
        </p:txBody>
      </p:sp>
      <p:sp>
        <p:nvSpPr>
          <p:cNvPr id="4" name="Freeform 4"/>
          <p:cNvSpPr/>
          <p:nvPr/>
        </p:nvSpPr>
        <p:spPr>
          <a:xfrm rot="115675">
            <a:off x="9299242" y="4127923"/>
            <a:ext cx="6457424" cy="2031154"/>
          </a:xfrm>
          <a:custGeom>
            <a:avLst/>
            <a:gdLst/>
            <a:ahLst/>
            <a:cxnLst/>
            <a:rect l="l" t="t" r="r" b="b"/>
            <a:pathLst>
              <a:path w="6457424" h="2031154">
                <a:moveTo>
                  <a:pt x="0" y="0"/>
                </a:moveTo>
                <a:lnTo>
                  <a:pt x="6457424" y="0"/>
                </a:lnTo>
                <a:lnTo>
                  <a:pt x="6457424" y="2031154"/>
                </a:lnTo>
                <a:lnTo>
                  <a:pt x="0" y="203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5675">
            <a:off x="9299242" y="6590747"/>
            <a:ext cx="6457424" cy="2031154"/>
          </a:xfrm>
          <a:custGeom>
            <a:avLst/>
            <a:gdLst/>
            <a:ahLst/>
            <a:cxnLst/>
            <a:rect l="l" t="t" r="r" b="b"/>
            <a:pathLst>
              <a:path w="6457424" h="2031154">
                <a:moveTo>
                  <a:pt x="0" y="0"/>
                </a:moveTo>
                <a:lnTo>
                  <a:pt x="6457424" y="0"/>
                </a:lnTo>
                <a:lnTo>
                  <a:pt x="6457424" y="2031153"/>
                </a:lnTo>
                <a:lnTo>
                  <a:pt x="0" y="2031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97766" y="4325666"/>
            <a:ext cx="5286022" cy="155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4707">
                <a:solidFill>
                  <a:srgbClr val="323232"/>
                </a:solidFill>
                <a:latin typeface="Edo"/>
              </a:rPr>
              <a:t>poems for writing argument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7766" y="6725740"/>
            <a:ext cx="5286022" cy="155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9"/>
              </a:lnSpc>
              <a:spcBef>
                <a:spcPct val="0"/>
              </a:spcBef>
            </a:pPr>
            <a:r>
              <a:rPr lang="en-US" sz="4707">
                <a:solidFill>
                  <a:srgbClr val="323232"/>
                </a:solidFill>
                <a:latin typeface="Edo"/>
              </a:rPr>
              <a:t>poems for studying grammar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221350" y="2530807"/>
            <a:ext cx="1176341" cy="5225385"/>
            <a:chOff x="0" y="0"/>
            <a:chExt cx="1568455" cy="6967180"/>
          </a:xfrm>
        </p:grpSpPr>
        <p:sp>
          <p:nvSpPr>
            <p:cNvPr id="9" name="Freeform 9"/>
            <p:cNvSpPr/>
            <p:nvPr/>
          </p:nvSpPr>
          <p:spPr>
            <a:xfrm rot="-5626396" flipV="1">
              <a:off x="-742737" y="883523"/>
              <a:ext cx="3053930" cy="1370451"/>
            </a:xfrm>
            <a:custGeom>
              <a:avLst/>
              <a:gdLst/>
              <a:ahLst/>
              <a:cxnLst/>
              <a:rect l="l" t="t" r="r" b="b"/>
              <a:pathLst>
                <a:path w="3053930" h="1370451">
                  <a:moveTo>
                    <a:pt x="0" y="1370451"/>
                  </a:moveTo>
                  <a:lnTo>
                    <a:pt x="3053929" y="1370451"/>
                  </a:lnTo>
                  <a:lnTo>
                    <a:pt x="3053929" y="0"/>
                  </a:lnTo>
                  <a:lnTo>
                    <a:pt x="0" y="0"/>
                  </a:lnTo>
                  <a:lnTo>
                    <a:pt x="0" y="137045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626396" flipV="1">
              <a:off x="-742737" y="4713206"/>
              <a:ext cx="3053930" cy="1370451"/>
            </a:xfrm>
            <a:custGeom>
              <a:avLst/>
              <a:gdLst/>
              <a:ahLst/>
              <a:cxnLst/>
              <a:rect l="l" t="t" r="r" b="b"/>
              <a:pathLst>
                <a:path w="3053930" h="1370451">
                  <a:moveTo>
                    <a:pt x="0" y="1370451"/>
                  </a:moveTo>
                  <a:lnTo>
                    <a:pt x="3053929" y="1370451"/>
                  </a:lnTo>
                  <a:lnTo>
                    <a:pt x="3053929" y="0"/>
                  </a:lnTo>
                  <a:lnTo>
                    <a:pt x="0" y="0"/>
                  </a:lnTo>
                  <a:lnTo>
                    <a:pt x="0" y="137045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2382341"/>
            <a:ext cx="5999215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60"/>
              </a:lnSpc>
            </a:pPr>
            <a:r>
              <a:rPr lang="en-US" sz="9000">
                <a:solidFill>
                  <a:srgbClr val="FFFFFF"/>
                </a:solidFill>
                <a:latin typeface="Edo"/>
              </a:rPr>
              <a:t>THAT’S NOT ALL!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5976" y="5500001"/>
            <a:ext cx="6722281" cy="3806491"/>
          </a:xfrm>
          <a:custGeom>
            <a:avLst/>
            <a:gdLst/>
            <a:ahLst/>
            <a:cxnLst/>
            <a:rect l="l" t="t" r="r" b="b"/>
            <a:pathLst>
              <a:path w="6722281" h="3806491">
                <a:moveTo>
                  <a:pt x="0" y="0"/>
                </a:moveTo>
                <a:lnTo>
                  <a:pt x="6722280" y="0"/>
                </a:lnTo>
                <a:lnTo>
                  <a:pt x="6722280" y="3806491"/>
                </a:lnTo>
                <a:lnTo>
                  <a:pt x="0" y="380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16599" y="5640328"/>
            <a:ext cx="4081034" cy="3806491"/>
          </a:xfrm>
          <a:custGeom>
            <a:avLst/>
            <a:gdLst/>
            <a:ahLst/>
            <a:cxnLst/>
            <a:rect l="l" t="t" r="r" b="b"/>
            <a:pathLst>
              <a:path w="4081034" h="3806491">
                <a:moveTo>
                  <a:pt x="0" y="0"/>
                </a:moveTo>
                <a:lnTo>
                  <a:pt x="4081034" y="0"/>
                </a:lnTo>
                <a:lnTo>
                  <a:pt x="4081034" y="3806491"/>
                </a:lnTo>
                <a:lnTo>
                  <a:pt x="0" y="3806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7303" y="1526838"/>
            <a:ext cx="13708378" cy="7233324"/>
          </a:xfrm>
          <a:custGeom>
            <a:avLst/>
            <a:gdLst/>
            <a:ahLst/>
            <a:cxnLst/>
            <a:rect l="l" t="t" r="r" b="b"/>
            <a:pathLst>
              <a:path w="13708378" h="7233324">
                <a:moveTo>
                  <a:pt x="0" y="0"/>
                </a:moveTo>
                <a:lnTo>
                  <a:pt x="13708378" y="0"/>
                </a:lnTo>
                <a:lnTo>
                  <a:pt x="13708378" y="7233324"/>
                </a:lnTo>
                <a:lnTo>
                  <a:pt x="0" y="7233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" r="-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05858" y="626010"/>
            <a:ext cx="2959934" cy="2959934"/>
          </a:xfrm>
          <a:custGeom>
            <a:avLst/>
            <a:gdLst/>
            <a:ahLst/>
            <a:cxnLst/>
            <a:rect l="l" t="t" r="r" b="b"/>
            <a:pathLst>
              <a:path w="2959934" h="2959934">
                <a:moveTo>
                  <a:pt x="0" y="0"/>
                </a:moveTo>
                <a:lnTo>
                  <a:pt x="2959934" y="0"/>
                </a:lnTo>
                <a:lnTo>
                  <a:pt x="2959934" y="2959934"/>
                </a:lnTo>
                <a:lnTo>
                  <a:pt x="0" y="295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0258" y="2774232"/>
            <a:ext cx="3039229" cy="3039229"/>
          </a:xfrm>
          <a:custGeom>
            <a:avLst/>
            <a:gdLst/>
            <a:ahLst/>
            <a:cxnLst/>
            <a:rect l="l" t="t" r="r" b="b"/>
            <a:pathLst>
              <a:path w="3039229" h="3039229">
                <a:moveTo>
                  <a:pt x="0" y="0"/>
                </a:moveTo>
                <a:lnTo>
                  <a:pt x="3039229" y="0"/>
                </a:lnTo>
                <a:lnTo>
                  <a:pt x="3039229" y="3039229"/>
                </a:lnTo>
                <a:lnTo>
                  <a:pt x="0" y="3039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80866" y="730580"/>
            <a:ext cx="13635261" cy="283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0"/>
              </a:lnSpc>
            </a:pPr>
            <a:r>
              <a:rPr lang="en-US" sz="11909">
                <a:solidFill>
                  <a:srgbClr val="FFFFFF"/>
                </a:solidFill>
                <a:latin typeface="Edo"/>
              </a:rPr>
              <a:t>thanks for coming!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13803" y="6334798"/>
            <a:ext cx="12169388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>
                <a:solidFill>
                  <a:srgbClr val="FFFFFF"/>
                </a:solidFill>
                <a:latin typeface="Edo"/>
              </a:rPr>
              <a:t>KEEP IN TOUCH AT BRETTVOGELSINGER.COM</a:t>
            </a:r>
          </a:p>
          <a:p>
            <a:pPr marL="0" lvl="0" indent="0" algn="ctr">
              <a:lnSpc>
                <a:spcPts val="852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Edo"/>
              </a:rPr>
              <a:t>OR @THEVOGELMAN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30247" y="1397492"/>
            <a:ext cx="15014415" cy="71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45454"/>
                </a:solidFill>
                <a:latin typeface="Alice Bold"/>
              </a:rPr>
              <a:t>HOW DID YOU LEARN POETRY?</a:t>
            </a:r>
          </a:p>
          <a:p>
            <a:pPr algn="ctr">
              <a:lnSpc>
                <a:spcPts val="5290"/>
              </a:lnSpc>
            </a:pPr>
            <a:r>
              <a:rPr lang="en-US" sz="4600">
                <a:solidFill>
                  <a:srgbClr val="545454"/>
                </a:solidFill>
                <a:latin typeface="Alice Bold"/>
              </a:rPr>
              <a:t>•Read the poem  -- Take notes on:</a:t>
            </a:r>
          </a:p>
          <a:p>
            <a:pPr algn="ctr">
              <a:lnSpc>
                <a:spcPts val="5290"/>
              </a:lnSpc>
            </a:pPr>
            <a:endParaRPr lang="en-US" sz="4600">
              <a:solidFill>
                <a:srgbClr val="545454"/>
              </a:solidFill>
              <a:latin typeface="Alice Bold"/>
            </a:endParaRPr>
          </a:p>
          <a:p>
            <a:pPr>
              <a:lnSpc>
                <a:spcPts val="5290"/>
              </a:lnSpc>
            </a:pPr>
            <a:r>
              <a:rPr lang="en-US" sz="4600">
                <a:solidFill>
                  <a:srgbClr val="545454"/>
                </a:solidFill>
                <a:latin typeface="Alice Bold"/>
              </a:rPr>
              <a:t>•the poet</a:t>
            </a:r>
          </a:p>
          <a:p>
            <a:pPr>
              <a:lnSpc>
                <a:spcPts val="5290"/>
              </a:lnSpc>
            </a:pPr>
            <a:r>
              <a:rPr lang="en-US" sz="4600">
                <a:solidFill>
                  <a:srgbClr val="545454"/>
                </a:solidFill>
                <a:latin typeface="Alice Bold"/>
              </a:rPr>
              <a:t>•the literary movement</a:t>
            </a:r>
          </a:p>
          <a:p>
            <a:pPr>
              <a:lnSpc>
                <a:spcPts val="5290"/>
              </a:lnSpc>
            </a:pPr>
            <a:r>
              <a:rPr lang="en-US" sz="4600">
                <a:solidFill>
                  <a:srgbClr val="545454"/>
                </a:solidFill>
                <a:latin typeface="Alice Bold"/>
              </a:rPr>
              <a:t>•the poetic terms: form, rhyme scheme, meter, simile, metaphor, theme </a:t>
            </a:r>
          </a:p>
          <a:p>
            <a:pPr>
              <a:lnSpc>
                <a:spcPts val="5290"/>
              </a:lnSpc>
            </a:pPr>
            <a:r>
              <a:rPr lang="en-US" sz="4600">
                <a:solidFill>
                  <a:srgbClr val="545454"/>
                </a:solidFill>
                <a:latin typeface="Alice Bold"/>
              </a:rPr>
              <a:t>•what we “should know” about this poem </a:t>
            </a:r>
          </a:p>
          <a:p>
            <a:pPr>
              <a:lnSpc>
                <a:spcPts val="5290"/>
              </a:lnSpc>
            </a:pPr>
            <a:r>
              <a:rPr lang="en-US" sz="4600">
                <a:solidFill>
                  <a:srgbClr val="545454"/>
                </a:solidFill>
                <a:latin typeface="Alice Bold"/>
              </a:rPr>
              <a:t>•the “meaning” of the poem</a:t>
            </a:r>
          </a:p>
          <a:p>
            <a:pPr>
              <a:lnSpc>
                <a:spcPts val="6900"/>
              </a:lnSpc>
            </a:pPr>
            <a:endParaRPr lang="en-US" sz="4600">
              <a:solidFill>
                <a:srgbClr val="545454"/>
              </a:solidFill>
              <a:latin typeface="Alice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19399" y="-489078"/>
            <a:ext cx="4724601" cy="1517778"/>
          </a:xfrm>
          <a:custGeom>
            <a:avLst/>
            <a:gdLst/>
            <a:ahLst/>
            <a:cxnLst/>
            <a:rect l="l" t="t" r="r" b="b"/>
            <a:pathLst>
              <a:path w="4724601" h="1517778">
                <a:moveTo>
                  <a:pt x="0" y="0"/>
                </a:moveTo>
                <a:lnTo>
                  <a:pt x="4724601" y="0"/>
                </a:lnTo>
                <a:lnTo>
                  <a:pt x="4724601" y="1517778"/>
                </a:lnTo>
                <a:lnTo>
                  <a:pt x="0" y="151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27518" y="8852885"/>
            <a:ext cx="4752930" cy="2144760"/>
          </a:xfrm>
          <a:custGeom>
            <a:avLst/>
            <a:gdLst/>
            <a:ahLst/>
            <a:cxnLst/>
            <a:rect l="l" t="t" r="r" b="b"/>
            <a:pathLst>
              <a:path w="4752930" h="2144760">
                <a:moveTo>
                  <a:pt x="0" y="0"/>
                </a:moveTo>
                <a:lnTo>
                  <a:pt x="4752930" y="0"/>
                </a:lnTo>
                <a:lnTo>
                  <a:pt x="4752930" y="2144759"/>
                </a:lnTo>
                <a:lnTo>
                  <a:pt x="0" y="214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91521" y="-1014620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3" y="0"/>
                </a:lnTo>
                <a:lnTo>
                  <a:pt x="4624923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44662" y="5473682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646320" y="3410801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7" y="0"/>
                </a:lnTo>
                <a:lnTo>
                  <a:pt x="413092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82577" y="8493939"/>
            <a:ext cx="2673001" cy="2862652"/>
          </a:xfrm>
          <a:custGeom>
            <a:avLst/>
            <a:gdLst/>
            <a:ahLst/>
            <a:cxnLst/>
            <a:rect l="l" t="t" r="r" b="b"/>
            <a:pathLst>
              <a:path w="2673001" h="2862652">
                <a:moveTo>
                  <a:pt x="0" y="0"/>
                </a:moveTo>
                <a:lnTo>
                  <a:pt x="2673001" y="0"/>
                </a:lnTo>
                <a:lnTo>
                  <a:pt x="2673001" y="2862651"/>
                </a:lnTo>
                <a:lnTo>
                  <a:pt x="0" y="2862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62645" y="-3168871"/>
            <a:ext cx="7590184" cy="7362479"/>
          </a:xfrm>
          <a:custGeom>
            <a:avLst/>
            <a:gdLst/>
            <a:ahLst/>
            <a:cxnLst/>
            <a:rect l="l" t="t" r="r" b="b"/>
            <a:pathLst>
              <a:path w="7590184" h="7362479">
                <a:moveTo>
                  <a:pt x="0" y="0"/>
                </a:moveTo>
                <a:lnTo>
                  <a:pt x="7590184" y="0"/>
                </a:lnTo>
                <a:lnTo>
                  <a:pt x="7590184" y="7362479"/>
                </a:lnTo>
                <a:lnTo>
                  <a:pt x="0" y="7362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35070" y="607177"/>
            <a:ext cx="6584939" cy="9072645"/>
          </a:xfrm>
          <a:custGeom>
            <a:avLst/>
            <a:gdLst/>
            <a:ahLst/>
            <a:cxnLst/>
            <a:rect l="l" t="t" r="r" b="b"/>
            <a:pathLst>
              <a:path w="6584939" h="9072645">
                <a:moveTo>
                  <a:pt x="0" y="0"/>
                </a:moveTo>
                <a:lnTo>
                  <a:pt x="6584939" y="0"/>
                </a:lnTo>
                <a:lnTo>
                  <a:pt x="6584939" y="9072646"/>
                </a:lnTo>
                <a:lnTo>
                  <a:pt x="0" y="9072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54139" y="9236652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7" y="0"/>
                </a:lnTo>
                <a:lnTo>
                  <a:pt x="5046747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09135" y="-454507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92611" y="7846668"/>
            <a:ext cx="8484124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76737" y="2633487"/>
            <a:ext cx="5501604" cy="487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0"/>
              </a:lnSpc>
            </a:pPr>
            <a:r>
              <a:rPr lang="en-US" sz="6936" dirty="0">
                <a:solidFill>
                  <a:srgbClr val="000000"/>
                </a:solidFill>
                <a:latin typeface="Comic Sans Bold"/>
              </a:rPr>
              <a:t>Does this poem invite your students in? </a:t>
            </a:r>
          </a:p>
        </p:txBody>
      </p:sp>
      <p:sp>
        <p:nvSpPr>
          <p:cNvPr id="9" name="Freeform 9"/>
          <p:cNvSpPr/>
          <p:nvPr/>
        </p:nvSpPr>
        <p:spPr>
          <a:xfrm>
            <a:off x="9402670" y="512369"/>
            <a:ext cx="6584939" cy="9072645"/>
          </a:xfrm>
          <a:custGeom>
            <a:avLst/>
            <a:gdLst/>
            <a:ahLst/>
            <a:cxnLst/>
            <a:rect l="l" t="t" r="r" b="b"/>
            <a:pathLst>
              <a:path w="6584939" h="9072645">
                <a:moveTo>
                  <a:pt x="0" y="0"/>
                </a:moveTo>
                <a:lnTo>
                  <a:pt x="6584939" y="0"/>
                </a:lnTo>
                <a:lnTo>
                  <a:pt x="6584939" y="9072645"/>
                </a:lnTo>
                <a:lnTo>
                  <a:pt x="0" y="9072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55779" b="-4426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793653" y="2567317"/>
            <a:ext cx="4164434" cy="676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2"/>
              </a:lnSpc>
            </a:pPr>
            <a:r>
              <a:rPr lang="en-US" sz="4400" dirty="0">
                <a:solidFill>
                  <a:srgbClr val="FF9F10"/>
                </a:solidFill>
                <a:latin typeface="Jeepers Bold"/>
              </a:rPr>
              <a:t>OR SEND </a:t>
            </a:r>
          </a:p>
          <a:p>
            <a:pPr algn="ctr">
              <a:lnSpc>
                <a:spcPts val="7492"/>
              </a:lnSpc>
            </a:pPr>
            <a:r>
              <a:rPr lang="en-US" sz="4400" dirty="0">
                <a:solidFill>
                  <a:srgbClr val="FF9F10"/>
                </a:solidFill>
                <a:latin typeface="Jeepers Bold"/>
              </a:rPr>
              <a:t>THEM</a:t>
            </a:r>
          </a:p>
          <a:p>
            <a:pPr algn="ctr">
              <a:lnSpc>
                <a:spcPts val="7492"/>
              </a:lnSpc>
            </a:pPr>
            <a:r>
              <a:rPr lang="en-US" sz="4400" dirty="0">
                <a:solidFill>
                  <a:srgbClr val="FF9F10"/>
                </a:solidFill>
                <a:latin typeface="Jeepers Bold"/>
              </a:rPr>
              <a:t>RUNNING </a:t>
            </a:r>
          </a:p>
          <a:p>
            <a:pPr algn="ctr">
              <a:lnSpc>
                <a:spcPts val="7492"/>
              </a:lnSpc>
            </a:pPr>
            <a:r>
              <a:rPr lang="en-US" sz="4400" dirty="0">
                <a:solidFill>
                  <a:srgbClr val="FF9F10"/>
                </a:solidFill>
                <a:latin typeface="Jeepers Bold"/>
              </a:rPr>
              <a:t>FOR </a:t>
            </a:r>
          </a:p>
          <a:p>
            <a:pPr algn="ctr">
              <a:lnSpc>
                <a:spcPts val="7492"/>
              </a:lnSpc>
            </a:pPr>
            <a:r>
              <a:rPr lang="en-US" sz="4400" dirty="0">
                <a:solidFill>
                  <a:srgbClr val="FF9F10"/>
                </a:solidFill>
                <a:latin typeface="Jeepers Bold"/>
              </a:rPr>
              <a:t>COVER</a:t>
            </a:r>
          </a:p>
          <a:p>
            <a:pPr algn="ctr">
              <a:lnSpc>
                <a:spcPts val="7492"/>
              </a:lnSpc>
            </a:pPr>
            <a:endParaRPr lang="en-US" sz="4400" dirty="0">
              <a:solidFill>
                <a:srgbClr val="FF9F10"/>
              </a:solidFill>
              <a:latin typeface="Jeepers Bold"/>
            </a:endParaRPr>
          </a:p>
          <a:p>
            <a:pPr algn="ctr">
              <a:lnSpc>
                <a:spcPts val="7492"/>
              </a:lnSpc>
            </a:pPr>
            <a:r>
              <a:rPr lang="en-US" sz="9366" dirty="0">
                <a:solidFill>
                  <a:srgbClr val="FF9F10"/>
                </a:solidFill>
                <a:latin typeface="Jeepers Bold"/>
              </a:rPr>
              <a:t>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4996" y="-970153"/>
            <a:ext cx="3038008" cy="3107937"/>
          </a:xfrm>
          <a:custGeom>
            <a:avLst/>
            <a:gdLst/>
            <a:ahLst/>
            <a:cxnLst/>
            <a:rect l="l" t="t" r="r" b="b"/>
            <a:pathLst>
              <a:path w="3038008" h="3107937">
                <a:moveTo>
                  <a:pt x="0" y="0"/>
                </a:moveTo>
                <a:lnTo>
                  <a:pt x="3038008" y="0"/>
                </a:lnTo>
                <a:lnTo>
                  <a:pt x="3038008" y="3107937"/>
                </a:lnTo>
                <a:lnTo>
                  <a:pt x="0" y="3107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27493" y="-741126"/>
            <a:ext cx="3402490" cy="3539652"/>
          </a:xfrm>
          <a:custGeom>
            <a:avLst/>
            <a:gdLst/>
            <a:ahLst/>
            <a:cxnLst/>
            <a:rect l="l" t="t" r="r" b="b"/>
            <a:pathLst>
              <a:path w="3402490" h="3539652">
                <a:moveTo>
                  <a:pt x="0" y="0"/>
                </a:moveTo>
                <a:lnTo>
                  <a:pt x="3402491" y="0"/>
                </a:lnTo>
                <a:lnTo>
                  <a:pt x="3402491" y="3539652"/>
                </a:lnTo>
                <a:lnTo>
                  <a:pt x="0" y="3539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44806" y="9258300"/>
            <a:ext cx="8539131" cy="1878609"/>
          </a:xfrm>
          <a:custGeom>
            <a:avLst/>
            <a:gdLst/>
            <a:ahLst/>
            <a:cxnLst/>
            <a:rect l="l" t="t" r="r" b="b"/>
            <a:pathLst>
              <a:path w="8539131" h="1878609">
                <a:moveTo>
                  <a:pt x="0" y="0"/>
                </a:moveTo>
                <a:lnTo>
                  <a:pt x="8539131" y="0"/>
                </a:lnTo>
                <a:lnTo>
                  <a:pt x="8539131" y="1878609"/>
                </a:lnTo>
                <a:lnTo>
                  <a:pt x="0" y="1878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40120" y="9258300"/>
            <a:ext cx="6418127" cy="2061823"/>
          </a:xfrm>
          <a:custGeom>
            <a:avLst/>
            <a:gdLst/>
            <a:ahLst/>
            <a:cxnLst/>
            <a:rect l="l" t="t" r="r" b="b"/>
            <a:pathLst>
              <a:path w="6418127" h="2061823">
                <a:moveTo>
                  <a:pt x="0" y="0"/>
                </a:moveTo>
                <a:lnTo>
                  <a:pt x="6418127" y="0"/>
                </a:lnTo>
                <a:lnTo>
                  <a:pt x="6418127" y="2061823"/>
                </a:lnTo>
                <a:lnTo>
                  <a:pt x="0" y="2061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3455" y="1774825"/>
            <a:ext cx="17065284" cy="775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45454"/>
                </a:solidFill>
                <a:latin typeface="Alice Bold"/>
              </a:rPr>
              <a:t>LIFE-CHANGING ADVICE for this teacher        of poetry:</a:t>
            </a: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  <a:p>
            <a:pPr>
              <a:lnSpc>
                <a:spcPts val="690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690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  <a:p>
            <a:pPr>
              <a:lnSpc>
                <a:spcPts val="690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  <a:p>
            <a:pPr>
              <a:lnSpc>
                <a:spcPts val="5750"/>
              </a:lnSpc>
            </a:pPr>
            <a:endParaRPr lang="en-US" sz="6000">
              <a:solidFill>
                <a:srgbClr val="545454"/>
              </a:solidFill>
              <a:latin typeface="Ali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56818" y="4331653"/>
            <a:ext cx="11574363" cy="4235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45454"/>
                </a:solidFill>
                <a:latin typeface="Canva Sans Bold"/>
              </a:rPr>
              <a:t>Teaching Poetry in High School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545454"/>
                </a:solidFill>
                <a:latin typeface="Canva Sans Bold"/>
              </a:rPr>
              <a:t>by Albert B. Somers</a:t>
            </a:r>
          </a:p>
          <a:p>
            <a:pPr algn="ctr">
              <a:lnSpc>
                <a:spcPts val="5600"/>
              </a:lnSpc>
            </a:pPr>
            <a:endParaRPr lang="en-US" sz="4000">
              <a:solidFill>
                <a:srgbClr val="545454"/>
              </a:solidFill>
              <a:latin typeface="Canva Sans Bold"/>
            </a:endParaRP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45454"/>
                </a:solidFill>
                <a:latin typeface="Canva Sans Bold"/>
              </a:rPr>
              <a:t>The Literature Workshop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545454"/>
                </a:solidFill>
                <a:latin typeface="Canva Sans Bold"/>
              </a:rPr>
              <a:t>by Sheridan Blau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60915" y="1111138"/>
            <a:ext cx="13766169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45454"/>
                </a:solidFill>
                <a:latin typeface="Alice Bold"/>
              </a:rPr>
              <a:t>ZIMMER'S HEAD THUDDING AGAINST THE BLACKBOARD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66934" y="2433752"/>
            <a:ext cx="8028130" cy="806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endParaRPr dirty="0"/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 Italics"/>
              </a:rPr>
              <a:t>by Paul Zimmer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 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At the blackboard I had missed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Five number problems in a row,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And was about to foul a sixth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When the old, exasperated nun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Began to pound my head against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My six mistakes. When I wept,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She threw me back into my seat,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Where I hid my head and swore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That very day I'd be a poet,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545454"/>
                </a:solidFill>
                <a:latin typeface="Alice Bold"/>
              </a:rPr>
              <a:t>And curse her yellow teeth with this. 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endParaRPr lang="en-US" sz="3399" dirty="0">
              <a:solidFill>
                <a:srgbClr val="545454"/>
              </a:solidFill>
              <a:latin typeface="Alice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419399" y="-489078"/>
            <a:ext cx="4724601" cy="1517778"/>
          </a:xfrm>
          <a:custGeom>
            <a:avLst/>
            <a:gdLst/>
            <a:ahLst/>
            <a:cxnLst/>
            <a:rect l="l" t="t" r="r" b="b"/>
            <a:pathLst>
              <a:path w="4724601" h="1517778">
                <a:moveTo>
                  <a:pt x="0" y="0"/>
                </a:moveTo>
                <a:lnTo>
                  <a:pt x="4724601" y="0"/>
                </a:lnTo>
                <a:lnTo>
                  <a:pt x="4724601" y="1517778"/>
                </a:lnTo>
                <a:lnTo>
                  <a:pt x="0" y="151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27518" y="8852885"/>
            <a:ext cx="4752930" cy="2144760"/>
          </a:xfrm>
          <a:custGeom>
            <a:avLst/>
            <a:gdLst/>
            <a:ahLst/>
            <a:cxnLst/>
            <a:rect l="l" t="t" r="r" b="b"/>
            <a:pathLst>
              <a:path w="4752930" h="2144760">
                <a:moveTo>
                  <a:pt x="0" y="0"/>
                </a:moveTo>
                <a:lnTo>
                  <a:pt x="4752930" y="0"/>
                </a:lnTo>
                <a:lnTo>
                  <a:pt x="4752930" y="2144759"/>
                </a:lnTo>
                <a:lnTo>
                  <a:pt x="0" y="214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91521" y="-1014620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3" y="0"/>
                </a:lnTo>
                <a:lnTo>
                  <a:pt x="4624923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44662" y="5473682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646320" y="3410801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7" y="0"/>
                </a:lnTo>
                <a:lnTo>
                  <a:pt x="413092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82577" y="8493939"/>
            <a:ext cx="2673001" cy="2862652"/>
          </a:xfrm>
          <a:custGeom>
            <a:avLst/>
            <a:gdLst/>
            <a:ahLst/>
            <a:cxnLst/>
            <a:rect l="l" t="t" r="r" b="b"/>
            <a:pathLst>
              <a:path w="2673001" h="2862652">
                <a:moveTo>
                  <a:pt x="0" y="0"/>
                </a:moveTo>
                <a:lnTo>
                  <a:pt x="2673001" y="0"/>
                </a:lnTo>
                <a:lnTo>
                  <a:pt x="2673001" y="2862651"/>
                </a:lnTo>
                <a:lnTo>
                  <a:pt x="0" y="2862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20543" y="-1004258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78385" y="7975757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3" y="0"/>
                </a:lnTo>
                <a:lnTo>
                  <a:pt x="5849433" y="3495036"/>
                </a:lnTo>
                <a:lnTo>
                  <a:pt x="0" y="3495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72279" y="8322447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6"/>
                </a:lnTo>
                <a:lnTo>
                  <a:pt x="0" y="31483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20567" y="2241599"/>
            <a:ext cx="12542729" cy="6080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1"/>
              </a:lnSpc>
            </a:pPr>
            <a:r>
              <a:rPr lang="en-US" sz="3443">
                <a:solidFill>
                  <a:srgbClr val="545454"/>
                </a:solidFill>
                <a:latin typeface="Alice Bold"/>
              </a:rPr>
              <a:t>As far as you can tell, what's going on in this poem?</a:t>
            </a:r>
          </a:p>
          <a:p>
            <a:pPr algn="ctr">
              <a:lnSpc>
                <a:spcPts val="4821"/>
              </a:lnSpc>
            </a:pPr>
            <a:endParaRPr lang="en-US" sz="3443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4821"/>
              </a:lnSpc>
            </a:pPr>
            <a:r>
              <a:rPr lang="en-US" sz="3443">
                <a:solidFill>
                  <a:srgbClr val="545454"/>
                </a:solidFill>
                <a:latin typeface="Alice Bold"/>
              </a:rPr>
              <a:t>What do you notice? </a:t>
            </a:r>
          </a:p>
          <a:p>
            <a:pPr algn="ctr">
              <a:lnSpc>
                <a:spcPts val="4821"/>
              </a:lnSpc>
            </a:pPr>
            <a:endParaRPr lang="en-US" sz="3443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4821"/>
              </a:lnSpc>
            </a:pPr>
            <a:r>
              <a:rPr lang="en-US" sz="3443">
                <a:solidFill>
                  <a:srgbClr val="545454"/>
                </a:solidFill>
                <a:latin typeface="Alice Bold"/>
              </a:rPr>
              <a:t>Name a feeling that this poem evokes.</a:t>
            </a:r>
          </a:p>
          <a:p>
            <a:pPr algn="ctr">
              <a:lnSpc>
                <a:spcPts val="4821"/>
              </a:lnSpc>
            </a:pPr>
            <a:endParaRPr lang="en-US" sz="3443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4821"/>
              </a:lnSpc>
            </a:pPr>
            <a:r>
              <a:rPr lang="en-US" sz="3443">
                <a:solidFill>
                  <a:srgbClr val="545454"/>
                </a:solidFill>
                <a:latin typeface="Alice Bold"/>
              </a:rPr>
              <a:t>Point out some loaded words.</a:t>
            </a:r>
          </a:p>
          <a:p>
            <a:pPr algn="ctr">
              <a:lnSpc>
                <a:spcPts val="4821"/>
              </a:lnSpc>
            </a:pPr>
            <a:endParaRPr lang="en-US" sz="3443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4821"/>
              </a:lnSpc>
            </a:pPr>
            <a:r>
              <a:rPr lang="en-US" sz="3443">
                <a:solidFill>
                  <a:srgbClr val="545454"/>
                </a:solidFill>
                <a:latin typeface="Alice Bold"/>
              </a:rPr>
              <a:t>What questions does the poem raise? </a:t>
            </a:r>
          </a:p>
          <a:p>
            <a:pPr algn="ctr">
              <a:lnSpc>
                <a:spcPts val="4821"/>
              </a:lnSpc>
              <a:spcBef>
                <a:spcPct val="0"/>
              </a:spcBef>
            </a:pPr>
            <a:endParaRPr lang="en-US" sz="3443">
              <a:solidFill>
                <a:srgbClr val="545454"/>
              </a:solidFill>
              <a:latin typeface="Alic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92608" y="451408"/>
            <a:ext cx="1070278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>
                <a:solidFill>
                  <a:srgbClr val="545454"/>
                </a:solidFill>
                <a:latin typeface="Gagalin"/>
              </a:rPr>
              <a:t>LET’S TALK ABOUT THIS POEM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3200" y="-2555611"/>
            <a:ext cx="7139432" cy="4426448"/>
          </a:xfrm>
          <a:custGeom>
            <a:avLst/>
            <a:gdLst/>
            <a:ahLst/>
            <a:cxnLst/>
            <a:rect l="l" t="t" r="r" b="b"/>
            <a:pathLst>
              <a:path w="7139432" h="4426448">
                <a:moveTo>
                  <a:pt x="0" y="0"/>
                </a:moveTo>
                <a:lnTo>
                  <a:pt x="7139432" y="0"/>
                </a:lnTo>
                <a:lnTo>
                  <a:pt x="7139432" y="4426448"/>
                </a:lnTo>
                <a:lnTo>
                  <a:pt x="0" y="4426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94986" y="6850205"/>
            <a:ext cx="5558734" cy="5461456"/>
          </a:xfrm>
          <a:custGeom>
            <a:avLst/>
            <a:gdLst/>
            <a:ahLst/>
            <a:cxnLst/>
            <a:rect l="l" t="t" r="r" b="b"/>
            <a:pathLst>
              <a:path w="5558734" h="5461456">
                <a:moveTo>
                  <a:pt x="0" y="0"/>
                </a:moveTo>
                <a:lnTo>
                  <a:pt x="5558734" y="0"/>
                </a:lnTo>
                <a:lnTo>
                  <a:pt x="5558734" y="5461456"/>
                </a:lnTo>
                <a:lnTo>
                  <a:pt x="0" y="5461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54431" y="-2243963"/>
            <a:ext cx="3672459" cy="4114800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92624" y="9003820"/>
            <a:ext cx="7596074" cy="3085905"/>
          </a:xfrm>
          <a:custGeom>
            <a:avLst/>
            <a:gdLst/>
            <a:ahLst/>
            <a:cxnLst/>
            <a:rect l="l" t="t" r="r" b="b"/>
            <a:pathLst>
              <a:path w="7596074" h="3085905">
                <a:moveTo>
                  <a:pt x="0" y="0"/>
                </a:moveTo>
                <a:lnTo>
                  <a:pt x="7596073" y="0"/>
                </a:lnTo>
                <a:lnTo>
                  <a:pt x="7596073" y="3085905"/>
                </a:lnTo>
                <a:lnTo>
                  <a:pt x="0" y="3085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26890" y="-2042912"/>
            <a:ext cx="6576780" cy="4085825"/>
          </a:xfrm>
          <a:custGeom>
            <a:avLst/>
            <a:gdLst/>
            <a:ahLst/>
            <a:cxnLst/>
            <a:rect l="l" t="t" r="r" b="b"/>
            <a:pathLst>
              <a:path w="6576780" h="4085825">
                <a:moveTo>
                  <a:pt x="0" y="0"/>
                </a:moveTo>
                <a:lnTo>
                  <a:pt x="6576780" y="0"/>
                </a:lnTo>
                <a:lnTo>
                  <a:pt x="6576780" y="4085824"/>
                </a:lnTo>
                <a:lnTo>
                  <a:pt x="0" y="40858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35013" y="7004328"/>
            <a:ext cx="5311120" cy="5085398"/>
          </a:xfrm>
          <a:custGeom>
            <a:avLst/>
            <a:gdLst/>
            <a:ahLst/>
            <a:cxnLst/>
            <a:rect l="l" t="t" r="r" b="b"/>
            <a:pathLst>
              <a:path w="5311120" h="5085398">
                <a:moveTo>
                  <a:pt x="0" y="0"/>
                </a:moveTo>
                <a:lnTo>
                  <a:pt x="5311120" y="0"/>
                </a:lnTo>
                <a:lnTo>
                  <a:pt x="5311120" y="5085397"/>
                </a:lnTo>
                <a:lnTo>
                  <a:pt x="0" y="5085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9600" y="3657463"/>
            <a:ext cx="9360504" cy="7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5"/>
              </a:lnSpc>
            </a:pPr>
            <a:r>
              <a:rPr lang="en-US" sz="4900" dirty="0">
                <a:solidFill>
                  <a:srgbClr val="545454"/>
                </a:solidFill>
                <a:latin typeface="Gagalin"/>
              </a:rPr>
              <a:t>CURRENT EVENTS CAN BE POETRY.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5108" y="1644846"/>
            <a:ext cx="10553616" cy="877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A Small Needful Fact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Is that Eric Garner worked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for some time for the Parks and Rec.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Horticultural Department, which means,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perhaps, that with his very large hands,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perhaps, in all likelihood,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he put gently into the earth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some plants which, most likely,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some of them, in all likelihood,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continue to grow, continue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to do what such plants do, like house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and feed small and necessary creatures,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like being pleasant to touch and smell,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like converting sunlight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into food, like making it easier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 for us to breathe.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545454"/>
              </a:solidFill>
              <a:latin typeface="Alice Bold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by Ross Gay</a:t>
            </a: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545454"/>
                </a:solidFill>
                <a:latin typeface="Alice Bold"/>
              </a:rPr>
              <a:t>https://poets.org/poet/ross-gay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endParaRPr lang="en-US" sz="2400" dirty="0">
              <a:solidFill>
                <a:srgbClr val="545454"/>
              </a:solidFill>
              <a:latin typeface="Alic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1541</Words>
  <Application>Microsoft Office PowerPoint</Application>
  <PresentationFormat>Custom</PresentationFormat>
  <Paragraphs>301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Alice Italics</vt:lpstr>
      <vt:lpstr>Calibri</vt:lpstr>
      <vt:lpstr>Alice</vt:lpstr>
      <vt:lpstr>Jeepers Bold</vt:lpstr>
      <vt:lpstr>Arial</vt:lpstr>
      <vt:lpstr>Edo</vt:lpstr>
      <vt:lpstr>Alice Bold Italics</vt:lpstr>
      <vt:lpstr>Canva Sans Bold</vt:lpstr>
      <vt:lpstr>Alice Bold</vt:lpstr>
      <vt:lpstr>Gagalin</vt:lpstr>
      <vt:lpstr>Anahaw</vt:lpstr>
      <vt:lpstr>Source Sans Pro Bold</vt:lpstr>
      <vt:lpstr>Big Shoulders Display Bold</vt:lpstr>
      <vt:lpstr>Atkinson Hyperlegible</vt:lpstr>
      <vt:lpstr>Source Sans Pro</vt:lpstr>
      <vt:lpstr>Bungee Bold Italics</vt:lpstr>
      <vt:lpstr>Comic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Poetry PAGE Presentation</dc:title>
  <cp:lastModifiedBy>VOGELSINGER, BRETT</cp:lastModifiedBy>
  <cp:revision>2</cp:revision>
  <dcterms:created xsi:type="dcterms:W3CDTF">2006-08-16T00:00:00Z</dcterms:created>
  <dcterms:modified xsi:type="dcterms:W3CDTF">2023-11-02T01:51:53Z</dcterms:modified>
  <dc:identifier>DAFwVsWhIcM</dc:identifier>
</cp:coreProperties>
</file>