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2" r:id="rId2"/>
    <p:sldId id="283" r:id="rId3"/>
    <p:sldId id="285" r:id="rId4"/>
    <p:sldId id="273" r:id="rId5"/>
    <p:sldId id="278" r:id="rId6"/>
    <p:sldId id="289" r:id="rId7"/>
    <p:sldId id="259" r:id="rId8"/>
    <p:sldId id="287" r:id="rId9"/>
    <p:sldId id="288" r:id="rId10"/>
    <p:sldId id="290" r:id="rId11"/>
    <p:sldId id="291" r:id="rId12"/>
    <p:sldId id="292" r:id="rId13"/>
    <p:sldId id="267" r:id="rId14"/>
    <p:sldId id="300" r:id="rId15"/>
    <p:sldId id="294" r:id="rId16"/>
    <p:sldId id="295" r:id="rId17"/>
    <p:sldId id="284" r:id="rId18"/>
    <p:sldId id="297" r:id="rId19"/>
    <p:sldId id="298" r:id="rId20"/>
    <p:sldId id="304" r:id="rId21"/>
    <p:sldId id="306" r:id="rId22"/>
    <p:sldId id="307" r:id="rId23"/>
    <p:sldId id="280" r:id="rId24"/>
    <p:sldId id="308" r:id="rId25"/>
    <p:sldId id="299" r:id="rId26"/>
    <p:sldId id="30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BA88B"/>
    <a:srgbClr val="D1D8B7"/>
    <a:srgbClr val="A09D79"/>
    <a:srgbClr val="AD5C4D"/>
    <a:srgbClr val="543E35"/>
    <a:srgbClr val="637700"/>
    <a:srgbClr val="FFF4ED"/>
    <a:srgbClr val="5E6A76"/>
    <a:srgbClr val="F8F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72954-1946-41E1-B16C-E52F1DE51B5F}" v="821" dt="2022-09-16T23:54:33.924"/>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p:cViewPr varScale="1">
        <p:scale>
          <a:sx n="85" d="100"/>
          <a:sy n="85" d="100"/>
        </p:scale>
        <p:origin x="590" y="4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BE3F3-BD0A-44FA-86C9-074EC4E6A91B}"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924A0117-38EA-4609-B10B-CAF28257EDB8}">
      <dgm:prSet custT="1"/>
      <dgm:spPr/>
      <dgm:t>
        <a:bodyPr/>
        <a:lstStyle/>
        <a:p>
          <a:pPr>
            <a:lnSpc>
              <a:spcPct val="100000"/>
            </a:lnSpc>
          </a:pPr>
          <a:r>
            <a:rPr lang="en-US" sz="2200" dirty="0"/>
            <a:t>Develop awareness of the </a:t>
          </a:r>
          <a:r>
            <a:rPr lang="en-US" sz="2200" b="1" dirty="0"/>
            <a:t>common barriers leading to under-representation</a:t>
          </a:r>
          <a:r>
            <a:rPr lang="en-US" sz="2200" dirty="0"/>
            <a:t> of language learners in gifted programs</a:t>
          </a:r>
        </a:p>
      </dgm:t>
    </dgm:pt>
    <dgm:pt modelId="{65F4E2C0-0A0F-4BC0-BA83-49979122C5D4}" type="parTrans" cxnId="{40C02C00-19AD-48B0-A3E5-0C6325BE7395}">
      <dgm:prSet/>
      <dgm:spPr/>
      <dgm:t>
        <a:bodyPr/>
        <a:lstStyle/>
        <a:p>
          <a:endParaRPr lang="en-US"/>
        </a:p>
      </dgm:t>
    </dgm:pt>
    <dgm:pt modelId="{775193CC-A854-429B-AACC-6236466D5058}" type="sibTrans" cxnId="{40C02C00-19AD-48B0-A3E5-0C6325BE7395}">
      <dgm:prSet phldrT="1" phldr="0"/>
      <dgm:spPr/>
      <dgm:t>
        <a:bodyPr/>
        <a:lstStyle/>
        <a:p>
          <a:pPr>
            <a:lnSpc>
              <a:spcPct val="100000"/>
            </a:lnSpc>
          </a:pPr>
          <a:endParaRPr lang="en-US" dirty="0"/>
        </a:p>
      </dgm:t>
    </dgm:pt>
    <dgm:pt modelId="{E207E9E3-192B-460F-8608-9C82DC8BF788}">
      <dgm:prSet custT="1"/>
      <dgm:spPr/>
      <dgm:t>
        <a:bodyPr/>
        <a:lstStyle/>
        <a:p>
          <a:pPr>
            <a:lnSpc>
              <a:spcPct val="100000"/>
            </a:lnSpc>
          </a:pPr>
          <a:r>
            <a:rPr lang="en-US" sz="2200" dirty="0"/>
            <a:t>Develop awareness of </a:t>
          </a:r>
          <a:r>
            <a:rPr lang="en-US" sz="2200" b="1" dirty="0"/>
            <a:t>promising practices </a:t>
          </a:r>
          <a:r>
            <a:rPr lang="en-US" sz="2200" dirty="0"/>
            <a:t>that may help to increase equity in </a:t>
          </a:r>
          <a:r>
            <a:rPr lang="en-US" sz="2200" b="1" dirty="0"/>
            <a:t>identification</a:t>
          </a:r>
          <a:r>
            <a:rPr lang="en-US" sz="2200" dirty="0"/>
            <a:t> of language learners as gifted</a:t>
          </a:r>
        </a:p>
      </dgm:t>
    </dgm:pt>
    <dgm:pt modelId="{0FBD3A0C-E0AB-486C-A845-5AC684A70AF9}" type="parTrans" cxnId="{6178C14B-F042-4F4C-BA2F-D31FC082E277}">
      <dgm:prSet/>
      <dgm:spPr/>
      <dgm:t>
        <a:bodyPr/>
        <a:lstStyle/>
        <a:p>
          <a:endParaRPr lang="en-US"/>
        </a:p>
      </dgm:t>
    </dgm:pt>
    <dgm:pt modelId="{0ADFD8DD-3213-4366-8F33-F5A5E5FBD58A}" type="sibTrans" cxnId="{6178C14B-F042-4F4C-BA2F-D31FC082E277}">
      <dgm:prSet phldrT="2" phldr="0"/>
      <dgm:spPr/>
      <dgm:t>
        <a:bodyPr/>
        <a:lstStyle/>
        <a:p>
          <a:pPr>
            <a:lnSpc>
              <a:spcPct val="100000"/>
            </a:lnSpc>
          </a:pPr>
          <a:endParaRPr lang="en-US"/>
        </a:p>
      </dgm:t>
    </dgm:pt>
    <dgm:pt modelId="{2D744FDB-064A-4A8B-A980-5A6EC3D7F873}">
      <dgm:prSet custT="1"/>
      <dgm:spPr/>
      <dgm:t>
        <a:bodyPr/>
        <a:lstStyle/>
        <a:p>
          <a:pPr>
            <a:lnSpc>
              <a:spcPct val="100000"/>
            </a:lnSpc>
          </a:pPr>
          <a:r>
            <a:rPr lang="en-US" sz="2200" dirty="0"/>
            <a:t>Understand the need for </a:t>
          </a:r>
          <a:r>
            <a:rPr lang="en-US" sz="2200" b="0" dirty="0"/>
            <a:t>culturally responsive teaching </a:t>
          </a:r>
          <a:r>
            <a:rPr lang="en-US" sz="2200" dirty="0"/>
            <a:t>of gifted multilingual learners and identify strategies to </a:t>
          </a:r>
          <a:r>
            <a:rPr lang="en-US" sz="2200" b="1" dirty="0"/>
            <a:t>effectively serve </a:t>
          </a:r>
          <a:r>
            <a:rPr lang="en-US" sz="2200" dirty="0"/>
            <a:t>these students</a:t>
          </a:r>
        </a:p>
      </dgm:t>
    </dgm:pt>
    <dgm:pt modelId="{7BB4E441-871D-40BD-ADB2-AEA1DA46A361}" type="parTrans" cxnId="{9DDA0061-21E7-41DF-BFFF-0AFEACB2E0D3}">
      <dgm:prSet/>
      <dgm:spPr/>
      <dgm:t>
        <a:bodyPr/>
        <a:lstStyle/>
        <a:p>
          <a:endParaRPr lang="en-US"/>
        </a:p>
      </dgm:t>
    </dgm:pt>
    <dgm:pt modelId="{2A5C3907-3258-436E-AA27-80AD1325F5D5}" type="sibTrans" cxnId="{9DDA0061-21E7-41DF-BFFF-0AFEACB2E0D3}">
      <dgm:prSet phldrT="3" phldr="0"/>
      <dgm:spPr/>
      <dgm:t>
        <a:bodyPr/>
        <a:lstStyle/>
        <a:p>
          <a:pPr>
            <a:lnSpc>
              <a:spcPct val="100000"/>
            </a:lnSpc>
          </a:pPr>
          <a:endParaRPr lang="en-US"/>
        </a:p>
      </dgm:t>
    </dgm:pt>
    <dgm:pt modelId="{B378EACC-AE07-48F9-8FF2-CC75135437D8}">
      <dgm:prSet custT="1"/>
      <dgm:spPr/>
      <dgm:t>
        <a:bodyPr/>
        <a:lstStyle/>
        <a:p>
          <a:pPr>
            <a:lnSpc>
              <a:spcPct val="100000"/>
            </a:lnSpc>
          </a:pPr>
          <a:r>
            <a:rPr lang="en-US" sz="2200" dirty="0"/>
            <a:t>Reflect upon the strengths and weaknesses of gifted identification and programming for language learners in your setting and plan for ways to </a:t>
          </a:r>
          <a:r>
            <a:rPr lang="en-US" sz="2200" b="1" dirty="0"/>
            <a:t>foster equity</a:t>
          </a:r>
          <a:endParaRPr lang="en-US" sz="2200" dirty="0"/>
        </a:p>
      </dgm:t>
    </dgm:pt>
    <dgm:pt modelId="{34B97CF6-2152-4076-AD28-514D79679290}" type="parTrans" cxnId="{CCCAD9B2-45A9-4A1C-9CC8-ED6E656F6295}">
      <dgm:prSet/>
      <dgm:spPr/>
      <dgm:t>
        <a:bodyPr/>
        <a:lstStyle/>
        <a:p>
          <a:endParaRPr lang="en-US"/>
        </a:p>
      </dgm:t>
    </dgm:pt>
    <dgm:pt modelId="{A64EFDF5-B2F0-41BC-BE85-3A9C66455CDF}" type="sibTrans" cxnId="{CCCAD9B2-45A9-4A1C-9CC8-ED6E656F6295}">
      <dgm:prSet phldrT="4" phldr="0"/>
      <dgm:spPr/>
      <dgm:t>
        <a:bodyPr/>
        <a:lstStyle/>
        <a:p>
          <a:endParaRPr lang="en-US"/>
        </a:p>
      </dgm:t>
    </dgm:pt>
    <dgm:pt modelId="{C2DEC068-61A2-4317-88D6-7594483D95C5}" type="pres">
      <dgm:prSet presAssocID="{506BE3F3-BD0A-44FA-86C9-074EC4E6A91B}" presName="root" presStyleCnt="0">
        <dgm:presLayoutVars>
          <dgm:dir/>
          <dgm:resizeHandles val="exact"/>
        </dgm:presLayoutVars>
      </dgm:prSet>
      <dgm:spPr/>
    </dgm:pt>
    <dgm:pt modelId="{F3D77804-110B-4AA7-B1FC-10C6D427ECEA}" type="pres">
      <dgm:prSet presAssocID="{506BE3F3-BD0A-44FA-86C9-074EC4E6A91B}" presName="container" presStyleCnt="0">
        <dgm:presLayoutVars>
          <dgm:dir/>
          <dgm:resizeHandles val="exact"/>
        </dgm:presLayoutVars>
      </dgm:prSet>
      <dgm:spPr/>
    </dgm:pt>
    <dgm:pt modelId="{18F483AA-27B6-47D5-ABC9-C1BBDAEF0E2A}" type="pres">
      <dgm:prSet presAssocID="{924A0117-38EA-4609-B10B-CAF28257EDB8}" presName="compNode" presStyleCnt="0"/>
      <dgm:spPr/>
    </dgm:pt>
    <dgm:pt modelId="{E126B1AE-0B59-4785-BE6E-A2B7CE74F406}" type="pres">
      <dgm:prSet presAssocID="{924A0117-38EA-4609-B10B-CAF28257EDB8}" presName="iconBgRect" presStyleLbl="bgShp" presStyleIdx="0" presStyleCnt="4"/>
      <dgm:spPr/>
    </dgm:pt>
    <dgm:pt modelId="{A5F94A3B-3256-41ED-AF8E-5D12A162C5BD}" type="pres">
      <dgm:prSet presAssocID="{924A0117-38EA-4609-B10B-CAF28257EDB8}" presName="iconRect" presStyleLbl="node1" presStyleIdx="0" presStyleCnt="4" custScaleX="157741" custScaleY="15126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5BEB8A86-1C67-4BC0-AD01-9CF6051EA643}" type="pres">
      <dgm:prSet presAssocID="{924A0117-38EA-4609-B10B-CAF28257EDB8}" presName="spaceRect" presStyleCnt="0"/>
      <dgm:spPr/>
    </dgm:pt>
    <dgm:pt modelId="{BC2C2227-DC91-4FDF-9DD3-30272B3C8F78}" type="pres">
      <dgm:prSet presAssocID="{924A0117-38EA-4609-B10B-CAF28257EDB8}" presName="textRect" presStyleLbl="revTx" presStyleIdx="0" presStyleCnt="4" custScaleX="109723">
        <dgm:presLayoutVars>
          <dgm:chMax val="1"/>
          <dgm:chPref val="1"/>
        </dgm:presLayoutVars>
      </dgm:prSet>
      <dgm:spPr/>
    </dgm:pt>
    <dgm:pt modelId="{3B688B4A-8B33-46D6-80AB-41E0408D2B91}" type="pres">
      <dgm:prSet presAssocID="{775193CC-A854-429B-AACC-6236466D5058}" presName="sibTrans" presStyleLbl="sibTrans2D1" presStyleIdx="0" presStyleCnt="0"/>
      <dgm:spPr/>
    </dgm:pt>
    <dgm:pt modelId="{0603C0F1-D75C-4029-9950-264FDA0B3E18}" type="pres">
      <dgm:prSet presAssocID="{E207E9E3-192B-460F-8608-9C82DC8BF788}" presName="compNode" presStyleCnt="0"/>
      <dgm:spPr/>
    </dgm:pt>
    <dgm:pt modelId="{FDE4A29C-A500-4103-8B66-246383F94F33}" type="pres">
      <dgm:prSet presAssocID="{E207E9E3-192B-460F-8608-9C82DC8BF788}" presName="iconBgRect" presStyleLbl="bgShp" presStyleIdx="1" presStyleCnt="4"/>
      <dgm:spPr/>
    </dgm:pt>
    <dgm:pt modelId="{D7E048D8-E221-4D01-B0AE-AFAA70915E62}" type="pres">
      <dgm:prSet presAssocID="{E207E9E3-192B-460F-8608-9C82DC8BF788}" presName="iconRect" presStyleLbl="node1" presStyleIdx="1" presStyleCnt="4" custScaleX="154813" custScaleY="159774" custLinFactNeighborX="-128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3EFC41FE-771C-4F9F-B7D0-71B8BC335AFE}" type="pres">
      <dgm:prSet presAssocID="{E207E9E3-192B-460F-8608-9C82DC8BF788}" presName="spaceRect" presStyleCnt="0"/>
      <dgm:spPr/>
    </dgm:pt>
    <dgm:pt modelId="{BD85A5DD-97B3-4B47-A02E-D327DE460293}" type="pres">
      <dgm:prSet presAssocID="{E207E9E3-192B-460F-8608-9C82DC8BF788}" presName="textRect" presStyleLbl="revTx" presStyleIdx="1" presStyleCnt="4" custScaleX="117176" custLinFactNeighborX="4587">
        <dgm:presLayoutVars>
          <dgm:chMax val="1"/>
          <dgm:chPref val="1"/>
        </dgm:presLayoutVars>
      </dgm:prSet>
      <dgm:spPr/>
    </dgm:pt>
    <dgm:pt modelId="{1AD4929F-0A37-49DA-819F-6114399657D2}" type="pres">
      <dgm:prSet presAssocID="{0ADFD8DD-3213-4366-8F33-F5A5E5FBD58A}" presName="sibTrans" presStyleLbl="sibTrans2D1" presStyleIdx="0" presStyleCnt="0"/>
      <dgm:spPr/>
    </dgm:pt>
    <dgm:pt modelId="{577A5B3A-FA2A-4C89-9C9F-6A4CBC70F33A}" type="pres">
      <dgm:prSet presAssocID="{2D744FDB-064A-4A8B-A980-5A6EC3D7F873}" presName="compNode" presStyleCnt="0"/>
      <dgm:spPr/>
    </dgm:pt>
    <dgm:pt modelId="{BCAD498A-F4DD-42E5-BDF9-4FD5EB3F956A}" type="pres">
      <dgm:prSet presAssocID="{2D744FDB-064A-4A8B-A980-5A6EC3D7F873}" presName="iconBgRect" presStyleLbl="bgShp" presStyleIdx="2" presStyleCnt="4" custLinFactNeighborX="-5222"/>
      <dgm:spPr/>
    </dgm:pt>
    <dgm:pt modelId="{D4591093-46FE-4CC1-B868-00708B4CF2DC}" type="pres">
      <dgm:prSet presAssocID="{2D744FDB-064A-4A8B-A980-5A6EC3D7F873}" presName="iconRect" presStyleLbl="node1" presStyleIdx="2" presStyleCnt="4" custScaleX="148188" custScaleY="148415" custLinFactNeighborX="-6425" custLinFactNeighborY="257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1E824888-909B-4899-A154-2FCE25E48786}" type="pres">
      <dgm:prSet presAssocID="{2D744FDB-064A-4A8B-A980-5A6EC3D7F873}" presName="spaceRect" presStyleCnt="0"/>
      <dgm:spPr/>
    </dgm:pt>
    <dgm:pt modelId="{9165BEA5-0A87-45D2-9B63-EA2DC3C80112}" type="pres">
      <dgm:prSet presAssocID="{2D744FDB-064A-4A8B-A980-5A6EC3D7F873}" presName="textRect" presStyleLbl="revTx" presStyleIdx="2" presStyleCnt="4" custScaleX="115318">
        <dgm:presLayoutVars>
          <dgm:chMax val="1"/>
          <dgm:chPref val="1"/>
        </dgm:presLayoutVars>
      </dgm:prSet>
      <dgm:spPr/>
    </dgm:pt>
    <dgm:pt modelId="{F401CABF-8CCD-48A3-B7E1-DA52A011E185}" type="pres">
      <dgm:prSet presAssocID="{2A5C3907-3258-436E-AA27-80AD1325F5D5}" presName="sibTrans" presStyleLbl="sibTrans2D1" presStyleIdx="0" presStyleCnt="0"/>
      <dgm:spPr/>
    </dgm:pt>
    <dgm:pt modelId="{53F9664A-76AD-4819-AD40-E5B89D809C0E}" type="pres">
      <dgm:prSet presAssocID="{B378EACC-AE07-48F9-8FF2-CC75135437D8}" presName="compNode" presStyleCnt="0"/>
      <dgm:spPr/>
    </dgm:pt>
    <dgm:pt modelId="{AA0A954D-7AFA-4C79-97BE-2B127AA6FAEE}" type="pres">
      <dgm:prSet presAssocID="{B378EACC-AE07-48F9-8FF2-CC75135437D8}" presName="iconBgRect" presStyleLbl="bgShp" presStyleIdx="3" presStyleCnt="4"/>
      <dgm:spPr/>
    </dgm:pt>
    <dgm:pt modelId="{6CFEABB3-89D7-421D-ADEF-FB0B7A6766F9}" type="pres">
      <dgm:prSet presAssocID="{B378EACC-AE07-48F9-8FF2-CC75135437D8}" presName="iconRect" presStyleLbl="node1" presStyleIdx="3" presStyleCnt="4" custScaleX="159358" custScaleY="150986" custLinFactNeighborX="-128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4 with solid fill"/>
        </a:ext>
      </dgm:extLst>
    </dgm:pt>
    <dgm:pt modelId="{D70B65E2-A181-427B-95DA-C9F64410CCFD}" type="pres">
      <dgm:prSet presAssocID="{B378EACC-AE07-48F9-8FF2-CC75135437D8}" presName="spaceRect" presStyleCnt="0"/>
      <dgm:spPr/>
    </dgm:pt>
    <dgm:pt modelId="{6B753657-39BB-4132-814B-66C4669830A6}" type="pres">
      <dgm:prSet presAssocID="{B378EACC-AE07-48F9-8FF2-CC75135437D8}" presName="textRect" presStyleLbl="revTx" presStyleIdx="3" presStyleCnt="4" custScaleX="113576" custLinFactNeighborX="2847">
        <dgm:presLayoutVars>
          <dgm:chMax val="1"/>
          <dgm:chPref val="1"/>
        </dgm:presLayoutVars>
      </dgm:prSet>
      <dgm:spPr/>
    </dgm:pt>
  </dgm:ptLst>
  <dgm:cxnLst>
    <dgm:cxn modelId="{40C02C00-19AD-48B0-A3E5-0C6325BE7395}" srcId="{506BE3F3-BD0A-44FA-86C9-074EC4E6A91B}" destId="{924A0117-38EA-4609-B10B-CAF28257EDB8}" srcOrd="0" destOrd="0" parTransId="{65F4E2C0-0A0F-4BC0-BA83-49979122C5D4}" sibTransId="{775193CC-A854-429B-AACC-6236466D5058}"/>
    <dgm:cxn modelId="{BA56550A-3328-4C85-AED1-52488BAF3969}" type="presOf" srcId="{2A5C3907-3258-436E-AA27-80AD1325F5D5}" destId="{F401CABF-8CCD-48A3-B7E1-DA52A011E185}" srcOrd="0" destOrd="0" presId="urn:microsoft.com/office/officeart/2018/2/layout/IconCircleList"/>
    <dgm:cxn modelId="{2583D91F-3FCC-4BE4-9AE8-48B73B0D5E2D}" type="presOf" srcId="{0ADFD8DD-3213-4366-8F33-F5A5E5FBD58A}" destId="{1AD4929F-0A37-49DA-819F-6114399657D2}" srcOrd="0" destOrd="0" presId="urn:microsoft.com/office/officeart/2018/2/layout/IconCircleList"/>
    <dgm:cxn modelId="{289F9723-91D3-4E18-9C00-CFAED0A0A185}" type="presOf" srcId="{B378EACC-AE07-48F9-8FF2-CC75135437D8}" destId="{6B753657-39BB-4132-814B-66C4669830A6}" srcOrd="0" destOrd="0" presId="urn:microsoft.com/office/officeart/2018/2/layout/IconCircleList"/>
    <dgm:cxn modelId="{9DDA0061-21E7-41DF-BFFF-0AFEACB2E0D3}" srcId="{506BE3F3-BD0A-44FA-86C9-074EC4E6A91B}" destId="{2D744FDB-064A-4A8B-A980-5A6EC3D7F873}" srcOrd="2" destOrd="0" parTransId="{7BB4E441-871D-40BD-ADB2-AEA1DA46A361}" sibTransId="{2A5C3907-3258-436E-AA27-80AD1325F5D5}"/>
    <dgm:cxn modelId="{6178C14B-F042-4F4C-BA2F-D31FC082E277}" srcId="{506BE3F3-BD0A-44FA-86C9-074EC4E6A91B}" destId="{E207E9E3-192B-460F-8608-9C82DC8BF788}" srcOrd="1" destOrd="0" parTransId="{0FBD3A0C-E0AB-486C-A845-5AC684A70AF9}" sibTransId="{0ADFD8DD-3213-4366-8F33-F5A5E5FBD58A}"/>
    <dgm:cxn modelId="{AEC72657-956E-481F-8081-76845B3AF6F5}" type="presOf" srcId="{775193CC-A854-429B-AACC-6236466D5058}" destId="{3B688B4A-8B33-46D6-80AB-41E0408D2B91}" srcOrd="0" destOrd="0" presId="urn:microsoft.com/office/officeart/2018/2/layout/IconCircleList"/>
    <dgm:cxn modelId="{67E42878-FE78-44F0-8DAC-D3B6A4AD9E37}" type="presOf" srcId="{924A0117-38EA-4609-B10B-CAF28257EDB8}" destId="{BC2C2227-DC91-4FDF-9DD3-30272B3C8F78}" srcOrd="0" destOrd="0" presId="urn:microsoft.com/office/officeart/2018/2/layout/IconCircleList"/>
    <dgm:cxn modelId="{AF6368A9-3566-4053-80A4-6FC78CE812EA}" type="presOf" srcId="{506BE3F3-BD0A-44FA-86C9-074EC4E6A91B}" destId="{C2DEC068-61A2-4317-88D6-7594483D95C5}" srcOrd="0" destOrd="0" presId="urn:microsoft.com/office/officeart/2018/2/layout/IconCircleList"/>
    <dgm:cxn modelId="{0C2E4CAB-7B71-4B83-8B57-D5CF3EC79D8B}" type="presOf" srcId="{E207E9E3-192B-460F-8608-9C82DC8BF788}" destId="{BD85A5DD-97B3-4B47-A02E-D327DE460293}" srcOrd="0" destOrd="0" presId="urn:microsoft.com/office/officeart/2018/2/layout/IconCircleList"/>
    <dgm:cxn modelId="{CCCAD9B2-45A9-4A1C-9CC8-ED6E656F6295}" srcId="{506BE3F3-BD0A-44FA-86C9-074EC4E6A91B}" destId="{B378EACC-AE07-48F9-8FF2-CC75135437D8}" srcOrd="3" destOrd="0" parTransId="{34B97CF6-2152-4076-AD28-514D79679290}" sibTransId="{A64EFDF5-B2F0-41BC-BE85-3A9C66455CDF}"/>
    <dgm:cxn modelId="{342EEFC1-4520-45D2-A0FB-367AC6B44293}" type="presOf" srcId="{2D744FDB-064A-4A8B-A980-5A6EC3D7F873}" destId="{9165BEA5-0A87-45D2-9B63-EA2DC3C80112}" srcOrd="0" destOrd="0" presId="urn:microsoft.com/office/officeart/2018/2/layout/IconCircleList"/>
    <dgm:cxn modelId="{9DEC2AC5-D46F-441F-B680-BCAB4D30CA48}" type="presParOf" srcId="{C2DEC068-61A2-4317-88D6-7594483D95C5}" destId="{F3D77804-110B-4AA7-B1FC-10C6D427ECEA}" srcOrd="0" destOrd="0" presId="urn:microsoft.com/office/officeart/2018/2/layout/IconCircleList"/>
    <dgm:cxn modelId="{0B3CCC33-0739-4F35-8D59-2604B858785C}" type="presParOf" srcId="{F3D77804-110B-4AA7-B1FC-10C6D427ECEA}" destId="{18F483AA-27B6-47D5-ABC9-C1BBDAEF0E2A}" srcOrd="0" destOrd="0" presId="urn:microsoft.com/office/officeart/2018/2/layout/IconCircleList"/>
    <dgm:cxn modelId="{407260D4-5572-4EF9-A383-2A6319E04292}" type="presParOf" srcId="{18F483AA-27B6-47D5-ABC9-C1BBDAEF0E2A}" destId="{E126B1AE-0B59-4785-BE6E-A2B7CE74F406}" srcOrd="0" destOrd="0" presId="urn:microsoft.com/office/officeart/2018/2/layout/IconCircleList"/>
    <dgm:cxn modelId="{6C2946D3-76CE-46D4-B6E5-D0A83F2A823F}" type="presParOf" srcId="{18F483AA-27B6-47D5-ABC9-C1BBDAEF0E2A}" destId="{A5F94A3B-3256-41ED-AF8E-5D12A162C5BD}" srcOrd="1" destOrd="0" presId="urn:microsoft.com/office/officeart/2018/2/layout/IconCircleList"/>
    <dgm:cxn modelId="{9BE6277E-6487-4E14-B118-46D5AA1A8129}" type="presParOf" srcId="{18F483AA-27B6-47D5-ABC9-C1BBDAEF0E2A}" destId="{5BEB8A86-1C67-4BC0-AD01-9CF6051EA643}" srcOrd="2" destOrd="0" presId="urn:microsoft.com/office/officeart/2018/2/layout/IconCircleList"/>
    <dgm:cxn modelId="{6173700A-D9FA-4189-8CE6-555A907DD42F}" type="presParOf" srcId="{18F483AA-27B6-47D5-ABC9-C1BBDAEF0E2A}" destId="{BC2C2227-DC91-4FDF-9DD3-30272B3C8F78}" srcOrd="3" destOrd="0" presId="urn:microsoft.com/office/officeart/2018/2/layout/IconCircleList"/>
    <dgm:cxn modelId="{37C50A42-FC96-4ACF-BAB4-F00984637906}" type="presParOf" srcId="{F3D77804-110B-4AA7-B1FC-10C6D427ECEA}" destId="{3B688B4A-8B33-46D6-80AB-41E0408D2B91}" srcOrd="1" destOrd="0" presId="urn:microsoft.com/office/officeart/2018/2/layout/IconCircleList"/>
    <dgm:cxn modelId="{EFD18295-46CD-4F0C-89FF-018A428DB992}" type="presParOf" srcId="{F3D77804-110B-4AA7-B1FC-10C6D427ECEA}" destId="{0603C0F1-D75C-4029-9950-264FDA0B3E18}" srcOrd="2" destOrd="0" presId="urn:microsoft.com/office/officeart/2018/2/layout/IconCircleList"/>
    <dgm:cxn modelId="{3BC4ECE5-391D-49BB-972F-44EDE01FC9B1}" type="presParOf" srcId="{0603C0F1-D75C-4029-9950-264FDA0B3E18}" destId="{FDE4A29C-A500-4103-8B66-246383F94F33}" srcOrd="0" destOrd="0" presId="urn:microsoft.com/office/officeart/2018/2/layout/IconCircleList"/>
    <dgm:cxn modelId="{321980A3-00CB-49FE-AC65-9D2B22535B43}" type="presParOf" srcId="{0603C0F1-D75C-4029-9950-264FDA0B3E18}" destId="{D7E048D8-E221-4D01-B0AE-AFAA70915E62}" srcOrd="1" destOrd="0" presId="urn:microsoft.com/office/officeart/2018/2/layout/IconCircleList"/>
    <dgm:cxn modelId="{DA5F25AF-9BB6-4EB6-A3B2-07DC27696316}" type="presParOf" srcId="{0603C0F1-D75C-4029-9950-264FDA0B3E18}" destId="{3EFC41FE-771C-4F9F-B7D0-71B8BC335AFE}" srcOrd="2" destOrd="0" presId="urn:microsoft.com/office/officeart/2018/2/layout/IconCircleList"/>
    <dgm:cxn modelId="{FAE3230F-E672-4B65-84D0-D05890DE39AB}" type="presParOf" srcId="{0603C0F1-D75C-4029-9950-264FDA0B3E18}" destId="{BD85A5DD-97B3-4B47-A02E-D327DE460293}" srcOrd="3" destOrd="0" presId="urn:microsoft.com/office/officeart/2018/2/layout/IconCircleList"/>
    <dgm:cxn modelId="{A88B3DC7-89B7-430D-9B74-995A724FA336}" type="presParOf" srcId="{F3D77804-110B-4AA7-B1FC-10C6D427ECEA}" destId="{1AD4929F-0A37-49DA-819F-6114399657D2}" srcOrd="3" destOrd="0" presId="urn:microsoft.com/office/officeart/2018/2/layout/IconCircleList"/>
    <dgm:cxn modelId="{60E59438-1993-4CA7-AB46-7DCECE7E6D4E}" type="presParOf" srcId="{F3D77804-110B-4AA7-B1FC-10C6D427ECEA}" destId="{577A5B3A-FA2A-4C89-9C9F-6A4CBC70F33A}" srcOrd="4" destOrd="0" presId="urn:microsoft.com/office/officeart/2018/2/layout/IconCircleList"/>
    <dgm:cxn modelId="{F21BDFA6-58E5-4127-BE43-F146BFD48A6E}" type="presParOf" srcId="{577A5B3A-FA2A-4C89-9C9F-6A4CBC70F33A}" destId="{BCAD498A-F4DD-42E5-BDF9-4FD5EB3F956A}" srcOrd="0" destOrd="0" presId="urn:microsoft.com/office/officeart/2018/2/layout/IconCircleList"/>
    <dgm:cxn modelId="{A020C2B5-894B-4530-9D19-DB3209C057D8}" type="presParOf" srcId="{577A5B3A-FA2A-4C89-9C9F-6A4CBC70F33A}" destId="{D4591093-46FE-4CC1-B868-00708B4CF2DC}" srcOrd="1" destOrd="0" presId="urn:microsoft.com/office/officeart/2018/2/layout/IconCircleList"/>
    <dgm:cxn modelId="{2209DECE-13C6-41DB-BE84-644513351D79}" type="presParOf" srcId="{577A5B3A-FA2A-4C89-9C9F-6A4CBC70F33A}" destId="{1E824888-909B-4899-A154-2FCE25E48786}" srcOrd="2" destOrd="0" presId="urn:microsoft.com/office/officeart/2018/2/layout/IconCircleList"/>
    <dgm:cxn modelId="{A2A84490-D640-489C-91E3-C2431E07B757}" type="presParOf" srcId="{577A5B3A-FA2A-4C89-9C9F-6A4CBC70F33A}" destId="{9165BEA5-0A87-45D2-9B63-EA2DC3C80112}" srcOrd="3" destOrd="0" presId="urn:microsoft.com/office/officeart/2018/2/layout/IconCircleList"/>
    <dgm:cxn modelId="{B80794BF-8534-4A1B-B3F0-89583556B3C5}" type="presParOf" srcId="{F3D77804-110B-4AA7-B1FC-10C6D427ECEA}" destId="{F401CABF-8CCD-48A3-B7E1-DA52A011E185}" srcOrd="5" destOrd="0" presId="urn:microsoft.com/office/officeart/2018/2/layout/IconCircleList"/>
    <dgm:cxn modelId="{9FA99A15-6DFE-4054-8BC2-3AE06EF3490F}" type="presParOf" srcId="{F3D77804-110B-4AA7-B1FC-10C6D427ECEA}" destId="{53F9664A-76AD-4819-AD40-E5B89D809C0E}" srcOrd="6" destOrd="0" presId="urn:microsoft.com/office/officeart/2018/2/layout/IconCircleList"/>
    <dgm:cxn modelId="{9DDDDC91-DF12-4BD0-ADA8-10EF6043915B}" type="presParOf" srcId="{53F9664A-76AD-4819-AD40-E5B89D809C0E}" destId="{AA0A954D-7AFA-4C79-97BE-2B127AA6FAEE}" srcOrd="0" destOrd="0" presId="urn:microsoft.com/office/officeart/2018/2/layout/IconCircleList"/>
    <dgm:cxn modelId="{FDF2B03A-935A-4AA8-A72D-BE5F9772C55C}" type="presParOf" srcId="{53F9664A-76AD-4819-AD40-E5B89D809C0E}" destId="{6CFEABB3-89D7-421D-ADEF-FB0B7A6766F9}" srcOrd="1" destOrd="0" presId="urn:microsoft.com/office/officeart/2018/2/layout/IconCircleList"/>
    <dgm:cxn modelId="{7DB2BE30-224C-43BE-B925-71E90959A3A6}" type="presParOf" srcId="{53F9664A-76AD-4819-AD40-E5B89D809C0E}" destId="{D70B65E2-A181-427B-95DA-C9F64410CCFD}" srcOrd="2" destOrd="0" presId="urn:microsoft.com/office/officeart/2018/2/layout/IconCircleList"/>
    <dgm:cxn modelId="{6D6A2555-486B-4C88-8299-8A30F2DA4DF3}" type="presParOf" srcId="{53F9664A-76AD-4819-AD40-E5B89D809C0E}" destId="{6B753657-39BB-4132-814B-66C4669830A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9550C-08DB-4D19-A760-28EB7F7CBD7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B7E303D-D192-40C8-BD4E-C2A9B5DF814A}">
      <dgm:prSet phldrT="[Text]" custT="1"/>
      <dgm:spPr/>
      <dgm:t>
        <a:bodyPr/>
        <a:lstStyle/>
        <a:p>
          <a:pPr>
            <a:buNone/>
          </a:pPr>
          <a:r>
            <a:rPr lang="en-US" sz="2200" dirty="0">
              <a:solidFill>
                <a:srgbClr val="000000"/>
              </a:solidFill>
            </a:rPr>
            <a:t>Use </a:t>
          </a:r>
          <a:r>
            <a:rPr lang="en-US" sz="2200" b="1" dirty="0">
              <a:solidFill>
                <a:srgbClr val="000000"/>
              </a:solidFill>
            </a:rPr>
            <a:t>native language </a:t>
          </a:r>
          <a:r>
            <a:rPr lang="en-US" sz="2200" dirty="0">
              <a:solidFill>
                <a:srgbClr val="000000"/>
              </a:solidFill>
            </a:rPr>
            <a:t>ability and </a:t>
          </a:r>
          <a:r>
            <a:rPr lang="en-US" sz="2300" dirty="0">
              <a:solidFill>
                <a:srgbClr val="000000"/>
              </a:solidFill>
            </a:rPr>
            <a:t>achievement assessments as indicators of giftedness, if available</a:t>
          </a:r>
        </a:p>
      </dgm:t>
    </dgm:pt>
    <dgm:pt modelId="{B219934B-32CE-4BAF-B133-6934C88AEFD0}" type="parTrans" cxnId="{B9FC9844-E1C0-4C98-B971-67E7327A1FCD}">
      <dgm:prSet/>
      <dgm:spPr/>
      <dgm:t>
        <a:bodyPr/>
        <a:lstStyle/>
        <a:p>
          <a:endParaRPr lang="en-US"/>
        </a:p>
      </dgm:t>
    </dgm:pt>
    <dgm:pt modelId="{00A81D4A-A7B8-4E8A-B70A-06678EFDAD3A}" type="sibTrans" cxnId="{B9FC9844-E1C0-4C98-B971-67E7327A1FCD}">
      <dgm:prSet/>
      <dgm:spPr/>
      <dgm:t>
        <a:bodyPr/>
        <a:lstStyle/>
        <a:p>
          <a:endParaRPr lang="en-US"/>
        </a:p>
      </dgm:t>
    </dgm:pt>
    <dgm:pt modelId="{2F49B77E-E035-4F5A-B1B7-91EA82EA2AE7}">
      <dgm:prSet phldrT="[Text]" custT="1"/>
      <dgm:spPr/>
      <dgm:t>
        <a:bodyPr/>
        <a:lstStyle/>
        <a:p>
          <a:r>
            <a:rPr lang="en-US" sz="2300" kern="1200" dirty="0">
              <a:solidFill>
                <a:srgbClr val="000000"/>
              </a:solidFill>
              <a:latin typeface="Gill Sans Nova Light"/>
              <a:ea typeface="+mn-ea"/>
              <a:cs typeface="+mn-cs"/>
            </a:rPr>
            <a:t>Maintain a list of </a:t>
          </a:r>
          <a:r>
            <a:rPr lang="en-US" sz="2300" b="1" kern="1200" dirty="0">
              <a:solidFill>
                <a:srgbClr val="000000"/>
              </a:solidFill>
              <a:latin typeface="Gill Sans Nova Light"/>
              <a:ea typeface="+mn-ea"/>
              <a:cs typeface="+mn-cs"/>
            </a:rPr>
            <a:t>multilingual school psychologists</a:t>
          </a:r>
          <a:r>
            <a:rPr lang="en-US" sz="2300" kern="1200" dirty="0">
              <a:solidFill>
                <a:srgbClr val="000000"/>
              </a:solidFill>
              <a:latin typeface="Gill Sans Nova Light"/>
              <a:ea typeface="+mn-ea"/>
              <a:cs typeface="+mn-cs"/>
            </a:rPr>
            <a:t> who are qualified to administer assessments in the student’s native language</a:t>
          </a:r>
        </a:p>
      </dgm:t>
    </dgm:pt>
    <dgm:pt modelId="{6ACB1FD8-5A19-4CB2-B6EF-1C1AAF9A9E9E}" type="parTrans" cxnId="{6101489D-6551-4C33-8DF8-5CE77CA4D05D}">
      <dgm:prSet/>
      <dgm:spPr/>
      <dgm:t>
        <a:bodyPr/>
        <a:lstStyle/>
        <a:p>
          <a:endParaRPr lang="en-US"/>
        </a:p>
      </dgm:t>
    </dgm:pt>
    <dgm:pt modelId="{F48282BD-D652-43E6-AA02-D61CE026EDA7}" type="sibTrans" cxnId="{6101489D-6551-4C33-8DF8-5CE77CA4D05D}">
      <dgm:prSet/>
      <dgm:spPr/>
      <dgm:t>
        <a:bodyPr/>
        <a:lstStyle/>
        <a:p>
          <a:endParaRPr lang="en-US"/>
        </a:p>
      </dgm:t>
    </dgm:pt>
    <dgm:pt modelId="{0169EFF0-43FC-4053-9604-FDEEDC1886F8}">
      <dgm:prSet phldrT="[Text]" custT="1"/>
      <dgm:spPr/>
      <dgm:t>
        <a:bodyPr/>
        <a:lstStyle/>
        <a:p>
          <a:r>
            <a:rPr lang="en-US" sz="2300" dirty="0">
              <a:solidFill>
                <a:schemeClr val="accent5">
                  <a:lumMod val="50000"/>
                </a:schemeClr>
              </a:solidFill>
            </a:rPr>
            <a:t>Establish a </a:t>
          </a:r>
          <a:r>
            <a:rPr lang="en-US" sz="2300" b="0" dirty="0">
              <a:solidFill>
                <a:schemeClr val="accent5">
                  <a:lumMod val="50000"/>
                </a:schemeClr>
              </a:solidFill>
            </a:rPr>
            <a:t>preparation </a:t>
          </a:r>
          <a:r>
            <a:rPr lang="en-US" sz="2300" dirty="0">
              <a:solidFill>
                <a:schemeClr val="accent5">
                  <a:lumMod val="50000"/>
                </a:schemeClr>
              </a:solidFill>
            </a:rPr>
            <a:t>program prior to formal identification procedures that provides students with learning </a:t>
          </a:r>
          <a:r>
            <a:rPr lang="en-US" sz="2300" b="1" dirty="0">
              <a:solidFill>
                <a:schemeClr val="accent5">
                  <a:lumMod val="50000"/>
                </a:schemeClr>
              </a:solidFill>
            </a:rPr>
            <a:t>opportunities</a:t>
          </a:r>
          <a:r>
            <a:rPr lang="en-US" sz="2300" dirty="0">
              <a:solidFill>
                <a:schemeClr val="accent5">
                  <a:lumMod val="50000"/>
                </a:schemeClr>
              </a:solidFill>
            </a:rPr>
            <a:t> </a:t>
          </a:r>
          <a:r>
            <a:rPr lang="en-US" sz="2300" b="1" dirty="0">
              <a:solidFill>
                <a:schemeClr val="accent5">
                  <a:lumMod val="50000"/>
                </a:schemeClr>
              </a:solidFill>
            </a:rPr>
            <a:t>to enhance knowledge </a:t>
          </a:r>
          <a:r>
            <a:rPr lang="en-US" sz="2300" dirty="0">
              <a:solidFill>
                <a:schemeClr val="accent5">
                  <a:lumMod val="50000"/>
                </a:schemeClr>
              </a:solidFill>
            </a:rPr>
            <a:t>and academic skills necessary for a student </a:t>
          </a:r>
          <a:r>
            <a:rPr lang="en-US" sz="2300" b="0" dirty="0">
              <a:solidFill>
                <a:schemeClr val="accent5">
                  <a:lumMod val="50000"/>
                </a:schemeClr>
              </a:solidFill>
            </a:rPr>
            <a:t>to be recognized</a:t>
          </a:r>
        </a:p>
      </dgm:t>
    </dgm:pt>
    <dgm:pt modelId="{844E5061-0609-4FD3-AA37-09C93A651688}" type="parTrans" cxnId="{6CE79870-F14E-4EFB-956F-0D95217B1802}">
      <dgm:prSet/>
      <dgm:spPr/>
      <dgm:t>
        <a:bodyPr/>
        <a:lstStyle/>
        <a:p>
          <a:endParaRPr lang="en-US"/>
        </a:p>
      </dgm:t>
    </dgm:pt>
    <dgm:pt modelId="{36024D0E-19E3-4A8D-AF0E-E3CFB296AEB3}" type="sibTrans" cxnId="{6CE79870-F14E-4EFB-956F-0D95217B1802}">
      <dgm:prSet/>
      <dgm:spPr/>
      <dgm:t>
        <a:bodyPr/>
        <a:lstStyle/>
        <a:p>
          <a:endParaRPr lang="en-US"/>
        </a:p>
      </dgm:t>
    </dgm:pt>
    <dgm:pt modelId="{906FC8A2-B840-44B2-945F-F48632948F22}">
      <dgm:prSet phldrT="[Text]" custT="1"/>
      <dgm:spPr/>
      <dgm:t>
        <a:bodyPr/>
        <a:lstStyle/>
        <a:p>
          <a:r>
            <a:rPr lang="en-US" sz="2300" dirty="0">
              <a:solidFill>
                <a:srgbClr val="000000"/>
              </a:solidFill>
            </a:rPr>
            <a:t>Create a </a:t>
          </a:r>
          <a:r>
            <a:rPr lang="en-US" sz="2300" b="1" dirty="0">
              <a:solidFill>
                <a:srgbClr val="000000"/>
              </a:solidFill>
            </a:rPr>
            <a:t>talent pool </a:t>
          </a:r>
          <a:r>
            <a:rPr lang="en-US" sz="2300" dirty="0">
              <a:solidFill>
                <a:srgbClr val="000000"/>
              </a:solidFill>
            </a:rPr>
            <a:t>list of students who exhibit high potential but are not yet enrolled in gifted programs. Observations, daily interactions, informal assessments, and formal assessments provide multiple opportunities to gauge learning progress. Make identification an </a:t>
          </a:r>
          <a:r>
            <a:rPr lang="en-US" sz="2300" b="1" dirty="0">
              <a:solidFill>
                <a:srgbClr val="000000"/>
              </a:solidFill>
            </a:rPr>
            <a:t>ongoing process</a:t>
          </a:r>
          <a:r>
            <a:rPr lang="en-US" sz="2300" dirty="0">
              <a:solidFill>
                <a:srgbClr val="000000"/>
              </a:solidFill>
            </a:rPr>
            <a:t>, not a single event</a:t>
          </a:r>
        </a:p>
      </dgm:t>
    </dgm:pt>
    <dgm:pt modelId="{BEA88113-A873-4491-931C-031A73FDF078}" type="parTrans" cxnId="{5AD44AF2-416B-415D-9B66-EC3392A0F8F0}">
      <dgm:prSet/>
      <dgm:spPr/>
      <dgm:t>
        <a:bodyPr/>
        <a:lstStyle/>
        <a:p>
          <a:endParaRPr lang="en-US"/>
        </a:p>
      </dgm:t>
    </dgm:pt>
    <dgm:pt modelId="{9F8F5503-7DBF-4349-A594-4EDAE6C042AE}" type="sibTrans" cxnId="{5AD44AF2-416B-415D-9B66-EC3392A0F8F0}">
      <dgm:prSet/>
      <dgm:spPr/>
      <dgm:t>
        <a:bodyPr/>
        <a:lstStyle/>
        <a:p>
          <a:endParaRPr lang="en-US"/>
        </a:p>
      </dgm:t>
    </dgm:pt>
    <dgm:pt modelId="{F64002BC-FFDB-48B6-BF85-C0A18603FBD6}" type="pres">
      <dgm:prSet presAssocID="{FCE9550C-08DB-4D19-A760-28EB7F7CBD70}" presName="diagram" presStyleCnt="0">
        <dgm:presLayoutVars>
          <dgm:dir/>
          <dgm:resizeHandles val="exact"/>
        </dgm:presLayoutVars>
      </dgm:prSet>
      <dgm:spPr/>
    </dgm:pt>
    <dgm:pt modelId="{2D29C581-4BA5-4785-A495-9E45CB0DB0BB}" type="pres">
      <dgm:prSet presAssocID="{7B7E303D-D192-40C8-BD4E-C2A9B5DF814A}" presName="node" presStyleLbl="node1" presStyleIdx="0" presStyleCnt="4" custScaleX="130693" custScaleY="60201" custLinFactNeighborX="-21777" custLinFactNeighborY="-138">
        <dgm:presLayoutVars>
          <dgm:bulletEnabled val="1"/>
        </dgm:presLayoutVars>
      </dgm:prSet>
      <dgm:spPr/>
    </dgm:pt>
    <dgm:pt modelId="{F23BC17A-C21B-41AD-88AE-106FD7B36165}" type="pres">
      <dgm:prSet presAssocID="{00A81D4A-A7B8-4E8A-B70A-06678EFDAD3A}" presName="sibTrans" presStyleCnt="0"/>
      <dgm:spPr/>
    </dgm:pt>
    <dgm:pt modelId="{9BF40D96-4E2C-4405-B1E4-2B9E7101CABD}" type="pres">
      <dgm:prSet presAssocID="{2F49B77E-E035-4F5A-B1B7-91EA82EA2AE7}" presName="node" presStyleLbl="node1" presStyleIdx="1" presStyleCnt="4" custScaleX="165935" custScaleY="59168" custLinFactNeighborX="18026" custLinFactNeighborY="-1108">
        <dgm:presLayoutVars>
          <dgm:bulletEnabled val="1"/>
        </dgm:presLayoutVars>
      </dgm:prSet>
      <dgm:spPr/>
    </dgm:pt>
    <dgm:pt modelId="{ED56820D-DB9B-42F0-BA63-4A1705A2877F}" type="pres">
      <dgm:prSet presAssocID="{F48282BD-D652-43E6-AA02-D61CE026EDA7}" presName="sibTrans" presStyleCnt="0"/>
      <dgm:spPr/>
    </dgm:pt>
    <dgm:pt modelId="{8C468A05-AEDD-472E-A20D-3FF046941B32}" type="pres">
      <dgm:prSet presAssocID="{0169EFF0-43FC-4053-9604-FDEEDC1886F8}" presName="node" presStyleLbl="node1" presStyleIdx="2" presStyleCnt="4" custScaleX="130869" custScaleY="133625" custLinFactX="-100000" custLinFactY="13517" custLinFactNeighborX="-106080" custLinFactNeighborY="100000">
        <dgm:presLayoutVars>
          <dgm:bulletEnabled val="1"/>
        </dgm:presLayoutVars>
      </dgm:prSet>
      <dgm:spPr/>
    </dgm:pt>
    <dgm:pt modelId="{F1BDE8A2-6C3C-4CBC-93CE-A1EE3143549B}" type="pres">
      <dgm:prSet presAssocID="{36024D0E-19E3-4A8D-AF0E-E3CFB296AEB3}" presName="sibTrans" presStyleCnt="0"/>
      <dgm:spPr/>
    </dgm:pt>
    <dgm:pt modelId="{9B06CBD8-83A2-4538-A4FF-EB9D8EEEEAAE}" type="pres">
      <dgm:prSet presAssocID="{906FC8A2-B840-44B2-945F-F48632948F22}" presName="node" presStyleLbl="node1" presStyleIdx="3" presStyleCnt="4" custScaleX="164626" custScaleY="132492" custLinFactNeighborX="13847" custLinFactNeighborY="-1964">
        <dgm:presLayoutVars>
          <dgm:bulletEnabled val="1"/>
        </dgm:presLayoutVars>
      </dgm:prSet>
      <dgm:spPr/>
    </dgm:pt>
  </dgm:ptLst>
  <dgm:cxnLst>
    <dgm:cxn modelId="{B9FC9844-E1C0-4C98-B971-67E7327A1FCD}" srcId="{FCE9550C-08DB-4D19-A760-28EB7F7CBD70}" destId="{7B7E303D-D192-40C8-BD4E-C2A9B5DF814A}" srcOrd="0" destOrd="0" parTransId="{B219934B-32CE-4BAF-B133-6934C88AEFD0}" sibTransId="{00A81D4A-A7B8-4E8A-B70A-06678EFDAD3A}"/>
    <dgm:cxn modelId="{A3D60468-5172-4940-9814-A602C9654503}" type="presOf" srcId="{0169EFF0-43FC-4053-9604-FDEEDC1886F8}" destId="{8C468A05-AEDD-472E-A20D-3FF046941B32}" srcOrd="0" destOrd="0" presId="urn:microsoft.com/office/officeart/2005/8/layout/default"/>
    <dgm:cxn modelId="{6CE79870-F14E-4EFB-956F-0D95217B1802}" srcId="{FCE9550C-08DB-4D19-A760-28EB7F7CBD70}" destId="{0169EFF0-43FC-4053-9604-FDEEDC1886F8}" srcOrd="2" destOrd="0" parTransId="{844E5061-0609-4FD3-AA37-09C93A651688}" sibTransId="{36024D0E-19E3-4A8D-AF0E-E3CFB296AEB3}"/>
    <dgm:cxn modelId="{BCE60973-BBFB-4E16-8F54-73BB9FC185ED}" type="presOf" srcId="{FCE9550C-08DB-4D19-A760-28EB7F7CBD70}" destId="{F64002BC-FFDB-48B6-BF85-C0A18603FBD6}" srcOrd="0" destOrd="0" presId="urn:microsoft.com/office/officeart/2005/8/layout/default"/>
    <dgm:cxn modelId="{771BF185-FEF6-4DE8-8E03-6A1142353E58}" type="presOf" srcId="{906FC8A2-B840-44B2-945F-F48632948F22}" destId="{9B06CBD8-83A2-4538-A4FF-EB9D8EEEEAAE}" srcOrd="0" destOrd="0" presId="urn:microsoft.com/office/officeart/2005/8/layout/default"/>
    <dgm:cxn modelId="{6101489D-6551-4C33-8DF8-5CE77CA4D05D}" srcId="{FCE9550C-08DB-4D19-A760-28EB7F7CBD70}" destId="{2F49B77E-E035-4F5A-B1B7-91EA82EA2AE7}" srcOrd="1" destOrd="0" parTransId="{6ACB1FD8-5A19-4CB2-B6EF-1C1AAF9A9E9E}" sibTransId="{F48282BD-D652-43E6-AA02-D61CE026EDA7}"/>
    <dgm:cxn modelId="{D58F4EA5-B0F8-454D-B209-25988CFBD5BB}" type="presOf" srcId="{2F49B77E-E035-4F5A-B1B7-91EA82EA2AE7}" destId="{9BF40D96-4E2C-4405-B1E4-2B9E7101CABD}" srcOrd="0" destOrd="0" presId="urn:microsoft.com/office/officeart/2005/8/layout/default"/>
    <dgm:cxn modelId="{AA042DCE-39D2-4F86-AE75-CADC2807532A}" type="presOf" srcId="{7B7E303D-D192-40C8-BD4E-C2A9B5DF814A}" destId="{2D29C581-4BA5-4785-A495-9E45CB0DB0BB}" srcOrd="0" destOrd="0" presId="urn:microsoft.com/office/officeart/2005/8/layout/default"/>
    <dgm:cxn modelId="{5AD44AF2-416B-415D-9B66-EC3392A0F8F0}" srcId="{FCE9550C-08DB-4D19-A760-28EB7F7CBD70}" destId="{906FC8A2-B840-44B2-945F-F48632948F22}" srcOrd="3" destOrd="0" parTransId="{BEA88113-A873-4491-931C-031A73FDF078}" sibTransId="{9F8F5503-7DBF-4349-A594-4EDAE6C042AE}"/>
    <dgm:cxn modelId="{1D7FA547-5CEC-46B6-982B-D02C156A5F55}" type="presParOf" srcId="{F64002BC-FFDB-48B6-BF85-C0A18603FBD6}" destId="{2D29C581-4BA5-4785-A495-9E45CB0DB0BB}" srcOrd="0" destOrd="0" presId="urn:microsoft.com/office/officeart/2005/8/layout/default"/>
    <dgm:cxn modelId="{C7AA0205-2817-4219-8754-7676ED287458}" type="presParOf" srcId="{F64002BC-FFDB-48B6-BF85-C0A18603FBD6}" destId="{F23BC17A-C21B-41AD-88AE-106FD7B36165}" srcOrd="1" destOrd="0" presId="urn:microsoft.com/office/officeart/2005/8/layout/default"/>
    <dgm:cxn modelId="{286F714E-D353-464D-8457-F492618DF774}" type="presParOf" srcId="{F64002BC-FFDB-48B6-BF85-C0A18603FBD6}" destId="{9BF40D96-4E2C-4405-B1E4-2B9E7101CABD}" srcOrd="2" destOrd="0" presId="urn:microsoft.com/office/officeart/2005/8/layout/default"/>
    <dgm:cxn modelId="{3FA630F9-C192-42E3-8690-BD08511FC82A}" type="presParOf" srcId="{F64002BC-FFDB-48B6-BF85-C0A18603FBD6}" destId="{ED56820D-DB9B-42F0-BA63-4A1705A2877F}" srcOrd="3" destOrd="0" presId="urn:microsoft.com/office/officeart/2005/8/layout/default"/>
    <dgm:cxn modelId="{8FB67D08-41A3-4B3D-9FD5-F6B635D336F1}" type="presParOf" srcId="{F64002BC-FFDB-48B6-BF85-C0A18603FBD6}" destId="{8C468A05-AEDD-472E-A20D-3FF046941B32}" srcOrd="4" destOrd="0" presId="urn:microsoft.com/office/officeart/2005/8/layout/default"/>
    <dgm:cxn modelId="{44BBBC44-A3C4-4A53-8FAB-22F5FB85BACE}" type="presParOf" srcId="{F64002BC-FFDB-48B6-BF85-C0A18603FBD6}" destId="{F1BDE8A2-6C3C-4CBC-93CE-A1EE3143549B}" srcOrd="5" destOrd="0" presId="urn:microsoft.com/office/officeart/2005/8/layout/default"/>
    <dgm:cxn modelId="{35FDF62B-54F4-4CD1-8053-9D083677A84A}" type="presParOf" srcId="{F64002BC-FFDB-48B6-BF85-C0A18603FBD6}" destId="{9B06CBD8-83A2-4538-A4FF-EB9D8EEEEAA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0C46E-8AE5-4226-B300-2D91395EADDD}" type="doc">
      <dgm:prSet loTypeId="urn:microsoft.com/office/officeart/2005/8/layout/venn1" loCatId="relationship" qsTypeId="urn:microsoft.com/office/officeart/2005/8/quickstyle/simple1" qsCatId="simple" csTypeId="urn:microsoft.com/office/officeart/2005/8/colors/accent1_2" csCatId="accent1" phldr="1"/>
      <dgm:spPr/>
    </dgm:pt>
    <dgm:pt modelId="{926D4485-6B8C-4780-9F67-8EED66D79BCC}">
      <dgm:prSet phldrT="[Text]" custT="1"/>
      <dgm:spPr/>
      <dgm:t>
        <a:bodyPr/>
        <a:lstStyle/>
        <a:p>
          <a:r>
            <a:rPr lang="en-US" sz="1000" dirty="0"/>
            <a:t> </a:t>
          </a:r>
          <a:br>
            <a:rPr lang="en-US" sz="2300" dirty="0"/>
          </a:br>
          <a:r>
            <a:rPr lang="en-US" sz="2300" dirty="0"/>
            <a:t>Establish an </a:t>
          </a:r>
          <a:r>
            <a:rPr lang="en-US" sz="2300" b="1" dirty="0"/>
            <a:t>identification committee </a:t>
          </a:r>
          <a:r>
            <a:rPr lang="en-US" sz="2300" dirty="0"/>
            <a:t>that includes representatives who have key responsibilities in various roles and departments</a:t>
          </a:r>
        </a:p>
      </dgm:t>
    </dgm:pt>
    <dgm:pt modelId="{82B2D88A-40DD-4470-892D-156C435A1FB1}" type="parTrans" cxnId="{07CBABB3-75EB-4EAC-A60F-2A8D6D780D0F}">
      <dgm:prSet/>
      <dgm:spPr/>
      <dgm:t>
        <a:bodyPr/>
        <a:lstStyle/>
        <a:p>
          <a:endParaRPr lang="en-US"/>
        </a:p>
      </dgm:t>
    </dgm:pt>
    <dgm:pt modelId="{E122ECDD-038B-4452-B153-B1C06344118A}" type="sibTrans" cxnId="{07CBABB3-75EB-4EAC-A60F-2A8D6D780D0F}">
      <dgm:prSet/>
      <dgm:spPr/>
      <dgm:t>
        <a:bodyPr/>
        <a:lstStyle/>
        <a:p>
          <a:endParaRPr lang="en-US"/>
        </a:p>
      </dgm:t>
    </dgm:pt>
    <dgm:pt modelId="{F5E2159A-2F01-4A43-AE2A-5AFC1CBF0D0D}">
      <dgm:prSet phldrT="[Text]" custT="1"/>
      <dgm:spPr/>
      <dgm:t>
        <a:bodyPr/>
        <a:lstStyle/>
        <a:p>
          <a:r>
            <a:rPr lang="en-US" sz="2300" dirty="0"/>
            <a:t>Emphasize </a:t>
          </a:r>
          <a:r>
            <a:rPr lang="en-US" sz="2300" b="1" dirty="0"/>
            <a:t>collaboration</a:t>
          </a:r>
          <a:r>
            <a:rPr lang="en-US" sz="2300" dirty="0"/>
            <a:t> within and across departments (general ed., ESL, gifted, special ed.) so people view themselves as </a:t>
          </a:r>
          <a:r>
            <a:rPr lang="en-US" sz="2300" b="1" dirty="0"/>
            <a:t>talent scouts</a:t>
          </a:r>
        </a:p>
      </dgm:t>
    </dgm:pt>
    <dgm:pt modelId="{D22A5B2F-010E-434A-B1C4-A8DEBF999898}" type="parTrans" cxnId="{02315CC2-AFC2-4370-9514-785FF3E5E1E3}">
      <dgm:prSet/>
      <dgm:spPr/>
      <dgm:t>
        <a:bodyPr/>
        <a:lstStyle/>
        <a:p>
          <a:endParaRPr lang="en-US"/>
        </a:p>
      </dgm:t>
    </dgm:pt>
    <dgm:pt modelId="{A748C95D-E621-46C5-8A7E-095FDCB565BE}" type="sibTrans" cxnId="{02315CC2-AFC2-4370-9514-785FF3E5E1E3}">
      <dgm:prSet/>
      <dgm:spPr/>
      <dgm:t>
        <a:bodyPr/>
        <a:lstStyle/>
        <a:p>
          <a:endParaRPr lang="en-US"/>
        </a:p>
      </dgm:t>
    </dgm:pt>
    <dgm:pt modelId="{40E487DA-0322-451C-9738-AA34C47E0324}">
      <dgm:prSet phldrT="[Text]" custT="1"/>
      <dgm:spPr/>
      <dgm:t>
        <a:bodyPr/>
        <a:lstStyle/>
        <a:p>
          <a:r>
            <a:rPr lang="en-US" sz="2300" dirty="0"/>
            <a:t>Implement </a:t>
          </a:r>
          <a:r>
            <a:rPr lang="en-US" sz="2300" b="1" dirty="0"/>
            <a:t>intentional outreach</a:t>
          </a:r>
          <a:r>
            <a:rPr lang="en-US" sz="2300" dirty="0"/>
            <a:t> to the community, particularly students’ families, using multiple pathways and languages as appropriate</a:t>
          </a:r>
        </a:p>
      </dgm:t>
    </dgm:pt>
    <dgm:pt modelId="{D635B59B-44E6-4B88-99D1-6E828B04A83C}" type="parTrans" cxnId="{8DAD3006-7D0E-4D7C-94BE-3CA1DD2CF24B}">
      <dgm:prSet/>
      <dgm:spPr/>
      <dgm:t>
        <a:bodyPr/>
        <a:lstStyle/>
        <a:p>
          <a:endParaRPr lang="en-US"/>
        </a:p>
      </dgm:t>
    </dgm:pt>
    <dgm:pt modelId="{E555DE83-38DF-475D-A1C5-A3AAA19DAB7C}" type="sibTrans" cxnId="{8DAD3006-7D0E-4D7C-94BE-3CA1DD2CF24B}">
      <dgm:prSet/>
      <dgm:spPr/>
      <dgm:t>
        <a:bodyPr/>
        <a:lstStyle/>
        <a:p>
          <a:endParaRPr lang="en-US"/>
        </a:p>
      </dgm:t>
    </dgm:pt>
    <dgm:pt modelId="{F3D5E9B4-69F7-4949-9769-00093F7B419F}" type="pres">
      <dgm:prSet presAssocID="{3580C46E-8AE5-4226-B300-2D91395EADDD}" presName="compositeShape" presStyleCnt="0">
        <dgm:presLayoutVars>
          <dgm:chMax val="7"/>
          <dgm:dir/>
          <dgm:resizeHandles val="exact"/>
        </dgm:presLayoutVars>
      </dgm:prSet>
      <dgm:spPr/>
    </dgm:pt>
    <dgm:pt modelId="{8AD4BC3D-2E12-4FA9-A01C-5580DDEBBFCF}" type="pres">
      <dgm:prSet presAssocID="{926D4485-6B8C-4780-9F67-8EED66D79BCC}" presName="circ1" presStyleLbl="vennNode1" presStyleIdx="0" presStyleCnt="3" custScaleX="210392"/>
      <dgm:spPr/>
    </dgm:pt>
    <dgm:pt modelId="{2952D923-C6D9-4003-8243-F7DCFE7F13C6}" type="pres">
      <dgm:prSet presAssocID="{926D4485-6B8C-4780-9F67-8EED66D79BCC}" presName="circ1Tx" presStyleLbl="revTx" presStyleIdx="0" presStyleCnt="0">
        <dgm:presLayoutVars>
          <dgm:chMax val="0"/>
          <dgm:chPref val="0"/>
          <dgm:bulletEnabled val="1"/>
        </dgm:presLayoutVars>
      </dgm:prSet>
      <dgm:spPr/>
    </dgm:pt>
    <dgm:pt modelId="{CD3B8ACB-1F62-4D8D-B38B-EF81B2563D17}" type="pres">
      <dgm:prSet presAssocID="{F5E2159A-2F01-4A43-AE2A-5AFC1CBF0D0D}" presName="circ2" presStyleLbl="vennNode1" presStyleIdx="1" presStyleCnt="3" custScaleX="212901" custLinFactNeighborX="52988" custLinFactNeighborY="389"/>
      <dgm:spPr/>
    </dgm:pt>
    <dgm:pt modelId="{0B5DDBCD-01AC-4978-A6B3-145363123359}" type="pres">
      <dgm:prSet presAssocID="{F5E2159A-2F01-4A43-AE2A-5AFC1CBF0D0D}" presName="circ2Tx" presStyleLbl="revTx" presStyleIdx="0" presStyleCnt="0">
        <dgm:presLayoutVars>
          <dgm:chMax val="0"/>
          <dgm:chPref val="0"/>
          <dgm:bulletEnabled val="1"/>
        </dgm:presLayoutVars>
      </dgm:prSet>
      <dgm:spPr/>
    </dgm:pt>
    <dgm:pt modelId="{29C71BF9-DD3E-4002-B8C4-78F2DC6B55E3}" type="pres">
      <dgm:prSet presAssocID="{40E487DA-0322-451C-9738-AA34C47E0324}" presName="circ3" presStyleLbl="vennNode1" presStyleIdx="2" presStyleCnt="3" custScaleX="220705" custLinFactNeighborX="-60520" custLinFactNeighborY="1165"/>
      <dgm:spPr/>
    </dgm:pt>
    <dgm:pt modelId="{A72E0BEB-A7B7-4307-BC32-9DEA9E20744A}" type="pres">
      <dgm:prSet presAssocID="{40E487DA-0322-451C-9738-AA34C47E0324}" presName="circ3Tx" presStyleLbl="revTx" presStyleIdx="0" presStyleCnt="0">
        <dgm:presLayoutVars>
          <dgm:chMax val="0"/>
          <dgm:chPref val="0"/>
          <dgm:bulletEnabled val="1"/>
        </dgm:presLayoutVars>
      </dgm:prSet>
      <dgm:spPr/>
    </dgm:pt>
  </dgm:ptLst>
  <dgm:cxnLst>
    <dgm:cxn modelId="{8DAD3006-7D0E-4D7C-94BE-3CA1DD2CF24B}" srcId="{3580C46E-8AE5-4226-B300-2D91395EADDD}" destId="{40E487DA-0322-451C-9738-AA34C47E0324}" srcOrd="2" destOrd="0" parTransId="{D635B59B-44E6-4B88-99D1-6E828B04A83C}" sibTransId="{E555DE83-38DF-475D-A1C5-A3AAA19DAB7C}"/>
    <dgm:cxn modelId="{FE40E16B-EF74-40D3-B125-5A87D0BAE970}" type="presOf" srcId="{926D4485-6B8C-4780-9F67-8EED66D79BCC}" destId="{8AD4BC3D-2E12-4FA9-A01C-5580DDEBBFCF}" srcOrd="0" destOrd="0" presId="urn:microsoft.com/office/officeart/2005/8/layout/venn1"/>
    <dgm:cxn modelId="{E292D282-9DC1-4854-BC4E-11C02E320E69}" type="presOf" srcId="{40E487DA-0322-451C-9738-AA34C47E0324}" destId="{29C71BF9-DD3E-4002-B8C4-78F2DC6B55E3}" srcOrd="0" destOrd="0" presId="urn:microsoft.com/office/officeart/2005/8/layout/venn1"/>
    <dgm:cxn modelId="{46DD83A8-3262-434A-B55D-C7C103F7E47E}" type="presOf" srcId="{3580C46E-8AE5-4226-B300-2D91395EADDD}" destId="{F3D5E9B4-69F7-4949-9769-00093F7B419F}" srcOrd="0" destOrd="0" presId="urn:microsoft.com/office/officeart/2005/8/layout/venn1"/>
    <dgm:cxn modelId="{07CBABB3-75EB-4EAC-A60F-2A8D6D780D0F}" srcId="{3580C46E-8AE5-4226-B300-2D91395EADDD}" destId="{926D4485-6B8C-4780-9F67-8EED66D79BCC}" srcOrd="0" destOrd="0" parTransId="{82B2D88A-40DD-4470-892D-156C435A1FB1}" sibTransId="{E122ECDD-038B-4452-B153-B1C06344118A}"/>
    <dgm:cxn modelId="{A0398DB6-7C92-47A2-93F8-D7E93301EC61}" type="presOf" srcId="{40E487DA-0322-451C-9738-AA34C47E0324}" destId="{A72E0BEB-A7B7-4307-BC32-9DEA9E20744A}" srcOrd="1" destOrd="0" presId="urn:microsoft.com/office/officeart/2005/8/layout/venn1"/>
    <dgm:cxn modelId="{20DA28BD-DBC3-4465-951D-AF4FC0222A10}" type="presOf" srcId="{926D4485-6B8C-4780-9F67-8EED66D79BCC}" destId="{2952D923-C6D9-4003-8243-F7DCFE7F13C6}" srcOrd="1" destOrd="0" presId="urn:microsoft.com/office/officeart/2005/8/layout/venn1"/>
    <dgm:cxn modelId="{02315CC2-AFC2-4370-9514-785FF3E5E1E3}" srcId="{3580C46E-8AE5-4226-B300-2D91395EADDD}" destId="{F5E2159A-2F01-4A43-AE2A-5AFC1CBF0D0D}" srcOrd="1" destOrd="0" parTransId="{D22A5B2F-010E-434A-B1C4-A8DEBF999898}" sibTransId="{A748C95D-E621-46C5-8A7E-095FDCB565BE}"/>
    <dgm:cxn modelId="{F9ED51E4-8056-468F-B819-13DBD53C88FD}" type="presOf" srcId="{F5E2159A-2F01-4A43-AE2A-5AFC1CBF0D0D}" destId="{CD3B8ACB-1F62-4D8D-B38B-EF81B2563D17}" srcOrd="0" destOrd="0" presId="urn:microsoft.com/office/officeart/2005/8/layout/venn1"/>
    <dgm:cxn modelId="{29DA08F4-DBBE-4C59-988D-2207A3E472B2}" type="presOf" srcId="{F5E2159A-2F01-4A43-AE2A-5AFC1CBF0D0D}" destId="{0B5DDBCD-01AC-4978-A6B3-145363123359}" srcOrd="1" destOrd="0" presId="urn:microsoft.com/office/officeart/2005/8/layout/venn1"/>
    <dgm:cxn modelId="{22694755-FC32-4CE5-A790-B7511D4A6CA3}" type="presParOf" srcId="{F3D5E9B4-69F7-4949-9769-00093F7B419F}" destId="{8AD4BC3D-2E12-4FA9-A01C-5580DDEBBFCF}" srcOrd="0" destOrd="0" presId="urn:microsoft.com/office/officeart/2005/8/layout/venn1"/>
    <dgm:cxn modelId="{E3833F03-2600-4806-BC19-BA8A92D8713E}" type="presParOf" srcId="{F3D5E9B4-69F7-4949-9769-00093F7B419F}" destId="{2952D923-C6D9-4003-8243-F7DCFE7F13C6}" srcOrd="1" destOrd="0" presId="urn:microsoft.com/office/officeart/2005/8/layout/venn1"/>
    <dgm:cxn modelId="{30AB6057-E38C-4CB9-A6A1-14A5ADD49403}" type="presParOf" srcId="{F3D5E9B4-69F7-4949-9769-00093F7B419F}" destId="{CD3B8ACB-1F62-4D8D-B38B-EF81B2563D17}" srcOrd="2" destOrd="0" presId="urn:microsoft.com/office/officeart/2005/8/layout/venn1"/>
    <dgm:cxn modelId="{7EB9860D-9207-42C4-8B58-1FE9063ACD20}" type="presParOf" srcId="{F3D5E9B4-69F7-4949-9769-00093F7B419F}" destId="{0B5DDBCD-01AC-4978-A6B3-145363123359}" srcOrd="3" destOrd="0" presId="urn:microsoft.com/office/officeart/2005/8/layout/venn1"/>
    <dgm:cxn modelId="{722456A7-BBE4-4EB8-A37A-E138EEB37E70}" type="presParOf" srcId="{F3D5E9B4-69F7-4949-9769-00093F7B419F}" destId="{29C71BF9-DD3E-4002-B8C4-78F2DC6B55E3}" srcOrd="4" destOrd="0" presId="urn:microsoft.com/office/officeart/2005/8/layout/venn1"/>
    <dgm:cxn modelId="{4C26D479-A1CC-4DDF-AACD-159B38D014EF}" type="presParOf" srcId="{F3D5E9B4-69F7-4949-9769-00093F7B419F}" destId="{A72E0BEB-A7B7-4307-BC32-9DEA9E20744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F2B63E-CD01-480A-8A14-875FA8E3B8B1}"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5FFC2D66-B127-4AF8-904C-1D2EB40989D1}">
      <dgm:prSet phldrT="[Text]"/>
      <dgm:spPr/>
      <dgm:t>
        <a:bodyPr/>
        <a:lstStyle/>
        <a:p>
          <a:r>
            <a:rPr lang="en-US" dirty="0"/>
            <a:t>Focus on providing services in </a:t>
          </a:r>
          <a:r>
            <a:rPr lang="en-US" b="1" dirty="0"/>
            <a:t>areas of strength</a:t>
          </a:r>
          <a:endParaRPr lang="en-US" dirty="0"/>
        </a:p>
      </dgm:t>
    </dgm:pt>
    <dgm:pt modelId="{F694D37C-33A6-4981-BBDE-FACD5F8718DE}" type="parTrans" cxnId="{13C2222D-CEAD-4010-89D0-F67FB167B156}">
      <dgm:prSet/>
      <dgm:spPr/>
      <dgm:t>
        <a:bodyPr/>
        <a:lstStyle/>
        <a:p>
          <a:endParaRPr lang="en-US"/>
        </a:p>
      </dgm:t>
    </dgm:pt>
    <dgm:pt modelId="{035B372E-F6FC-4DDD-B142-5A9E6CCFD76B}" type="sibTrans" cxnId="{13C2222D-CEAD-4010-89D0-F67FB167B156}">
      <dgm:prSet/>
      <dgm:spPr/>
      <dgm:t>
        <a:bodyPr/>
        <a:lstStyle/>
        <a:p>
          <a:endParaRPr lang="en-US"/>
        </a:p>
      </dgm:t>
    </dgm:pt>
    <dgm:pt modelId="{C2BE5EE4-DC2D-45C4-8576-D614B0BD71CA}">
      <dgm:prSet phldrT="[Text]"/>
      <dgm:spPr/>
      <dgm:t>
        <a:bodyPr/>
        <a:lstStyle/>
        <a:p>
          <a:r>
            <a:rPr lang="en-US" dirty="0"/>
            <a:t>Promote opportunities to maintain and develop skills in their </a:t>
          </a:r>
          <a:r>
            <a:rPr lang="en-US" b="1" dirty="0"/>
            <a:t>native language</a:t>
          </a:r>
          <a:endParaRPr lang="en-US" dirty="0"/>
        </a:p>
      </dgm:t>
    </dgm:pt>
    <dgm:pt modelId="{AB42C543-FCD6-4A14-B558-F69C051D885C}" type="parTrans" cxnId="{31BDEF06-9FAC-42F2-A4C4-ECBB638FB2CC}">
      <dgm:prSet/>
      <dgm:spPr/>
      <dgm:t>
        <a:bodyPr/>
        <a:lstStyle/>
        <a:p>
          <a:endParaRPr lang="en-US"/>
        </a:p>
      </dgm:t>
    </dgm:pt>
    <dgm:pt modelId="{D3845EAC-B6A0-4ADB-BD9D-4CBCB8D28E89}" type="sibTrans" cxnId="{31BDEF06-9FAC-42F2-A4C4-ECBB638FB2CC}">
      <dgm:prSet/>
      <dgm:spPr/>
      <dgm:t>
        <a:bodyPr/>
        <a:lstStyle/>
        <a:p>
          <a:endParaRPr lang="en-US"/>
        </a:p>
      </dgm:t>
    </dgm:pt>
    <dgm:pt modelId="{221C2C0C-5B5D-41BE-A1B2-D221B699BF75}">
      <dgm:prSet phldrT="[Text]"/>
      <dgm:spPr/>
      <dgm:t>
        <a:bodyPr/>
        <a:lstStyle/>
        <a:p>
          <a:r>
            <a:rPr lang="en-US" dirty="0"/>
            <a:t>Make </a:t>
          </a:r>
          <a:r>
            <a:rPr lang="en-US" b="1" dirty="0"/>
            <a:t>accommodations</a:t>
          </a:r>
          <a:r>
            <a:rPr lang="en-US" dirty="0"/>
            <a:t> for English proficiency to allow students to engage in high level thinking and challenging content right away</a:t>
          </a:r>
        </a:p>
      </dgm:t>
    </dgm:pt>
    <dgm:pt modelId="{5E6EFD3C-F3F5-4AF5-9FEC-7E73030432EC}" type="parTrans" cxnId="{C55DA694-992D-42E3-85A4-7917C5285A5C}">
      <dgm:prSet/>
      <dgm:spPr/>
      <dgm:t>
        <a:bodyPr/>
        <a:lstStyle/>
        <a:p>
          <a:endParaRPr lang="en-US"/>
        </a:p>
      </dgm:t>
    </dgm:pt>
    <dgm:pt modelId="{F5DE2FB9-93F6-4DCD-A883-6DE2E8AF9B80}" type="sibTrans" cxnId="{C55DA694-992D-42E3-85A4-7917C5285A5C}">
      <dgm:prSet/>
      <dgm:spPr/>
      <dgm:t>
        <a:bodyPr/>
        <a:lstStyle/>
        <a:p>
          <a:endParaRPr lang="en-US"/>
        </a:p>
      </dgm:t>
    </dgm:pt>
    <dgm:pt modelId="{F2194204-A7C7-4482-B15C-8BEDF0D69CD0}">
      <dgm:prSet phldrT="[Text]"/>
      <dgm:spPr/>
      <dgm:t>
        <a:bodyPr/>
        <a:lstStyle/>
        <a:p>
          <a:r>
            <a:rPr lang="en-US" dirty="0"/>
            <a:t>Consider options such as </a:t>
          </a:r>
          <a:r>
            <a:rPr lang="en-US" b="1" dirty="0"/>
            <a:t>cluster grouping</a:t>
          </a:r>
          <a:r>
            <a:rPr lang="en-US" dirty="0"/>
            <a:t>, dual language immersion, or </a:t>
          </a:r>
          <a:r>
            <a:rPr lang="en-US" b="1" dirty="0"/>
            <a:t>bilingual instruction</a:t>
          </a:r>
          <a:endParaRPr lang="en-US" dirty="0"/>
        </a:p>
      </dgm:t>
    </dgm:pt>
    <dgm:pt modelId="{4C17D84D-4431-415B-BEE7-84C34B5D14CF}" type="parTrans" cxnId="{9051A602-FA82-48B8-90A7-0A9D6DD95E95}">
      <dgm:prSet/>
      <dgm:spPr/>
      <dgm:t>
        <a:bodyPr/>
        <a:lstStyle/>
        <a:p>
          <a:endParaRPr lang="en-US"/>
        </a:p>
      </dgm:t>
    </dgm:pt>
    <dgm:pt modelId="{A4203373-9641-4390-A5A2-BFA7520C8F2F}" type="sibTrans" cxnId="{9051A602-FA82-48B8-90A7-0A9D6DD95E95}">
      <dgm:prSet/>
      <dgm:spPr/>
      <dgm:t>
        <a:bodyPr/>
        <a:lstStyle/>
        <a:p>
          <a:endParaRPr lang="en-US"/>
        </a:p>
      </dgm:t>
    </dgm:pt>
    <dgm:pt modelId="{CB305DFC-72BE-4D49-9B58-20EA9BB2C1A0}" type="pres">
      <dgm:prSet presAssocID="{EBF2B63E-CD01-480A-8A14-875FA8E3B8B1}" presName="diagram" presStyleCnt="0">
        <dgm:presLayoutVars>
          <dgm:dir/>
          <dgm:resizeHandles val="exact"/>
        </dgm:presLayoutVars>
      </dgm:prSet>
      <dgm:spPr/>
    </dgm:pt>
    <dgm:pt modelId="{DACE7B47-08FB-4941-AF63-79FAEBD10924}" type="pres">
      <dgm:prSet presAssocID="{5FFC2D66-B127-4AF8-904C-1D2EB40989D1}" presName="node" presStyleLbl="node1" presStyleIdx="0" presStyleCnt="4" custScaleX="107755">
        <dgm:presLayoutVars>
          <dgm:bulletEnabled val="1"/>
        </dgm:presLayoutVars>
      </dgm:prSet>
      <dgm:spPr/>
    </dgm:pt>
    <dgm:pt modelId="{717AD479-CA0D-4D79-9FDF-0F786352EF0E}" type="pres">
      <dgm:prSet presAssocID="{035B372E-F6FC-4DDD-B142-5A9E6CCFD76B}" presName="sibTrans" presStyleCnt="0"/>
      <dgm:spPr/>
    </dgm:pt>
    <dgm:pt modelId="{85929CC8-5CF6-4198-89CB-1D09CBDC2943}" type="pres">
      <dgm:prSet presAssocID="{C2BE5EE4-DC2D-45C4-8576-D614B0BD71CA}" presName="node" presStyleLbl="node1" presStyleIdx="1" presStyleCnt="4" custScaleX="111179">
        <dgm:presLayoutVars>
          <dgm:bulletEnabled val="1"/>
        </dgm:presLayoutVars>
      </dgm:prSet>
      <dgm:spPr/>
    </dgm:pt>
    <dgm:pt modelId="{F5BF0356-96E4-42A3-BB9B-7F40DD46F141}" type="pres">
      <dgm:prSet presAssocID="{D3845EAC-B6A0-4ADB-BD9D-4CBCB8D28E89}" presName="sibTrans" presStyleCnt="0"/>
      <dgm:spPr/>
    </dgm:pt>
    <dgm:pt modelId="{10DBA981-F90C-4B8B-AE0A-8B994025855E}" type="pres">
      <dgm:prSet presAssocID="{221C2C0C-5B5D-41BE-A1B2-D221B699BF75}" presName="node" presStyleLbl="node1" presStyleIdx="2" presStyleCnt="4" custScaleX="107755">
        <dgm:presLayoutVars>
          <dgm:bulletEnabled val="1"/>
        </dgm:presLayoutVars>
      </dgm:prSet>
      <dgm:spPr/>
    </dgm:pt>
    <dgm:pt modelId="{D321F96B-4291-4107-8EE0-D62F26F86D18}" type="pres">
      <dgm:prSet presAssocID="{F5DE2FB9-93F6-4DCD-A883-6DE2E8AF9B80}" presName="sibTrans" presStyleCnt="0"/>
      <dgm:spPr/>
    </dgm:pt>
    <dgm:pt modelId="{3F1704B6-155F-4EF4-8582-63481793B2BA}" type="pres">
      <dgm:prSet presAssocID="{F2194204-A7C7-4482-B15C-8BEDF0D69CD0}" presName="node" presStyleLbl="node1" presStyleIdx="3" presStyleCnt="4" custScaleX="110051">
        <dgm:presLayoutVars>
          <dgm:bulletEnabled val="1"/>
        </dgm:presLayoutVars>
      </dgm:prSet>
      <dgm:spPr/>
    </dgm:pt>
  </dgm:ptLst>
  <dgm:cxnLst>
    <dgm:cxn modelId="{9051A602-FA82-48B8-90A7-0A9D6DD95E95}" srcId="{EBF2B63E-CD01-480A-8A14-875FA8E3B8B1}" destId="{F2194204-A7C7-4482-B15C-8BEDF0D69CD0}" srcOrd="3" destOrd="0" parTransId="{4C17D84D-4431-415B-BEE7-84C34B5D14CF}" sibTransId="{A4203373-9641-4390-A5A2-BFA7520C8F2F}"/>
    <dgm:cxn modelId="{31BDEF06-9FAC-42F2-A4C4-ECBB638FB2CC}" srcId="{EBF2B63E-CD01-480A-8A14-875FA8E3B8B1}" destId="{C2BE5EE4-DC2D-45C4-8576-D614B0BD71CA}" srcOrd="1" destOrd="0" parTransId="{AB42C543-FCD6-4A14-B558-F69C051D885C}" sibTransId="{D3845EAC-B6A0-4ADB-BD9D-4CBCB8D28E89}"/>
    <dgm:cxn modelId="{13C2222D-CEAD-4010-89D0-F67FB167B156}" srcId="{EBF2B63E-CD01-480A-8A14-875FA8E3B8B1}" destId="{5FFC2D66-B127-4AF8-904C-1D2EB40989D1}" srcOrd="0" destOrd="0" parTransId="{F694D37C-33A6-4981-BBDE-FACD5F8718DE}" sibTransId="{035B372E-F6FC-4DDD-B142-5A9E6CCFD76B}"/>
    <dgm:cxn modelId="{8AF31F30-9F58-4774-AED1-3B8E3E3A768F}" type="presOf" srcId="{C2BE5EE4-DC2D-45C4-8576-D614B0BD71CA}" destId="{85929CC8-5CF6-4198-89CB-1D09CBDC2943}" srcOrd="0" destOrd="0" presId="urn:microsoft.com/office/officeart/2005/8/layout/default"/>
    <dgm:cxn modelId="{D2330D52-D08C-4F70-9ED8-380EEA0A89C8}" type="presOf" srcId="{F2194204-A7C7-4482-B15C-8BEDF0D69CD0}" destId="{3F1704B6-155F-4EF4-8582-63481793B2BA}" srcOrd="0" destOrd="0" presId="urn:microsoft.com/office/officeart/2005/8/layout/default"/>
    <dgm:cxn modelId="{8A463A80-6121-4405-BF58-D498C74B9748}" type="presOf" srcId="{221C2C0C-5B5D-41BE-A1B2-D221B699BF75}" destId="{10DBA981-F90C-4B8B-AE0A-8B994025855E}" srcOrd="0" destOrd="0" presId="urn:microsoft.com/office/officeart/2005/8/layout/default"/>
    <dgm:cxn modelId="{A444F481-6359-4263-BA26-C9F2345F31AF}" type="presOf" srcId="{EBF2B63E-CD01-480A-8A14-875FA8E3B8B1}" destId="{CB305DFC-72BE-4D49-9B58-20EA9BB2C1A0}" srcOrd="0" destOrd="0" presId="urn:microsoft.com/office/officeart/2005/8/layout/default"/>
    <dgm:cxn modelId="{C55DA694-992D-42E3-85A4-7917C5285A5C}" srcId="{EBF2B63E-CD01-480A-8A14-875FA8E3B8B1}" destId="{221C2C0C-5B5D-41BE-A1B2-D221B699BF75}" srcOrd="2" destOrd="0" parTransId="{5E6EFD3C-F3F5-4AF5-9FEC-7E73030432EC}" sibTransId="{F5DE2FB9-93F6-4DCD-A883-6DE2E8AF9B80}"/>
    <dgm:cxn modelId="{0A657FAF-C24D-4F31-983F-15F734C11F1E}" type="presOf" srcId="{5FFC2D66-B127-4AF8-904C-1D2EB40989D1}" destId="{DACE7B47-08FB-4941-AF63-79FAEBD10924}" srcOrd="0" destOrd="0" presId="urn:microsoft.com/office/officeart/2005/8/layout/default"/>
    <dgm:cxn modelId="{172A4A2D-CC37-46E3-B13B-0B9C4BA8213C}" type="presParOf" srcId="{CB305DFC-72BE-4D49-9B58-20EA9BB2C1A0}" destId="{DACE7B47-08FB-4941-AF63-79FAEBD10924}" srcOrd="0" destOrd="0" presId="urn:microsoft.com/office/officeart/2005/8/layout/default"/>
    <dgm:cxn modelId="{546CDB5E-E706-4A98-8B93-60A41CC7061D}" type="presParOf" srcId="{CB305DFC-72BE-4D49-9B58-20EA9BB2C1A0}" destId="{717AD479-CA0D-4D79-9FDF-0F786352EF0E}" srcOrd="1" destOrd="0" presId="urn:microsoft.com/office/officeart/2005/8/layout/default"/>
    <dgm:cxn modelId="{F943AF06-2063-46B2-A24A-8EC4EC2B23EE}" type="presParOf" srcId="{CB305DFC-72BE-4D49-9B58-20EA9BB2C1A0}" destId="{85929CC8-5CF6-4198-89CB-1D09CBDC2943}" srcOrd="2" destOrd="0" presId="urn:microsoft.com/office/officeart/2005/8/layout/default"/>
    <dgm:cxn modelId="{2B9E0C7F-7CB0-42D4-8F04-BB26464458DE}" type="presParOf" srcId="{CB305DFC-72BE-4D49-9B58-20EA9BB2C1A0}" destId="{F5BF0356-96E4-42A3-BB9B-7F40DD46F141}" srcOrd="3" destOrd="0" presId="urn:microsoft.com/office/officeart/2005/8/layout/default"/>
    <dgm:cxn modelId="{DF9AD1F9-77D1-4A65-8C2A-AFFABA558B95}" type="presParOf" srcId="{CB305DFC-72BE-4D49-9B58-20EA9BB2C1A0}" destId="{10DBA981-F90C-4B8B-AE0A-8B994025855E}" srcOrd="4" destOrd="0" presId="urn:microsoft.com/office/officeart/2005/8/layout/default"/>
    <dgm:cxn modelId="{F7F5CCA6-DA4E-4001-81D2-5C9CC72DFF64}" type="presParOf" srcId="{CB305DFC-72BE-4D49-9B58-20EA9BB2C1A0}" destId="{D321F96B-4291-4107-8EE0-D62F26F86D18}" srcOrd="5" destOrd="0" presId="urn:microsoft.com/office/officeart/2005/8/layout/default"/>
    <dgm:cxn modelId="{B02082E8-8C47-4D96-90E3-EF04AB4DAEFC}" type="presParOf" srcId="{CB305DFC-72BE-4D49-9B58-20EA9BB2C1A0}" destId="{3F1704B6-155F-4EF4-8582-63481793B2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F2B63E-CD01-480A-8A14-875FA8E3B8B1}"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5FFC2D66-B127-4AF8-904C-1D2EB40989D1}">
      <dgm:prSet phldrT="[Text]"/>
      <dgm:spPr/>
      <dgm:t>
        <a:bodyPr/>
        <a:lstStyle/>
        <a:p>
          <a:r>
            <a:rPr lang="en-US" dirty="0"/>
            <a:t>Purposefully build </a:t>
          </a:r>
          <a:r>
            <a:rPr lang="en-US" b="1" dirty="0"/>
            <a:t>background knowledge </a:t>
          </a:r>
          <a:r>
            <a:rPr lang="en-US" dirty="0"/>
            <a:t>and </a:t>
          </a:r>
          <a:r>
            <a:rPr lang="en-US" b="1" dirty="0"/>
            <a:t>vocabulary</a:t>
          </a:r>
          <a:endParaRPr lang="en-US" dirty="0"/>
        </a:p>
      </dgm:t>
    </dgm:pt>
    <dgm:pt modelId="{F694D37C-33A6-4981-BBDE-FACD5F8718DE}" type="parTrans" cxnId="{13C2222D-CEAD-4010-89D0-F67FB167B156}">
      <dgm:prSet/>
      <dgm:spPr/>
      <dgm:t>
        <a:bodyPr/>
        <a:lstStyle/>
        <a:p>
          <a:endParaRPr lang="en-US"/>
        </a:p>
      </dgm:t>
    </dgm:pt>
    <dgm:pt modelId="{035B372E-F6FC-4DDD-B142-5A9E6CCFD76B}" type="sibTrans" cxnId="{13C2222D-CEAD-4010-89D0-F67FB167B156}">
      <dgm:prSet/>
      <dgm:spPr/>
      <dgm:t>
        <a:bodyPr/>
        <a:lstStyle/>
        <a:p>
          <a:endParaRPr lang="en-US"/>
        </a:p>
      </dgm:t>
    </dgm:pt>
    <dgm:pt modelId="{C2BE5EE4-DC2D-45C4-8576-D614B0BD71CA}">
      <dgm:prSet phldrT="[Text]"/>
      <dgm:spPr/>
      <dgm:t>
        <a:bodyPr/>
        <a:lstStyle/>
        <a:p>
          <a:r>
            <a:rPr lang="en-US" dirty="0"/>
            <a:t>Use a “windows and mirrors” approach that values students’ cultures while also exposing them to others</a:t>
          </a:r>
        </a:p>
      </dgm:t>
    </dgm:pt>
    <dgm:pt modelId="{AB42C543-FCD6-4A14-B558-F69C051D885C}" type="parTrans" cxnId="{31BDEF06-9FAC-42F2-A4C4-ECBB638FB2CC}">
      <dgm:prSet/>
      <dgm:spPr/>
      <dgm:t>
        <a:bodyPr/>
        <a:lstStyle/>
        <a:p>
          <a:endParaRPr lang="en-US"/>
        </a:p>
      </dgm:t>
    </dgm:pt>
    <dgm:pt modelId="{D3845EAC-B6A0-4ADB-BD9D-4CBCB8D28E89}" type="sibTrans" cxnId="{31BDEF06-9FAC-42F2-A4C4-ECBB638FB2CC}">
      <dgm:prSet/>
      <dgm:spPr/>
      <dgm:t>
        <a:bodyPr/>
        <a:lstStyle/>
        <a:p>
          <a:endParaRPr lang="en-US"/>
        </a:p>
      </dgm:t>
    </dgm:pt>
    <dgm:pt modelId="{221C2C0C-5B5D-41BE-A1B2-D221B699BF75}">
      <dgm:prSet phldrT="[Text]"/>
      <dgm:spPr/>
      <dgm:t>
        <a:bodyPr/>
        <a:lstStyle/>
        <a:p>
          <a:r>
            <a:rPr lang="en-US" dirty="0"/>
            <a:t>Incorporate student </a:t>
          </a:r>
          <a:br>
            <a:rPr lang="en-US" dirty="0"/>
          </a:br>
          <a:r>
            <a:rPr lang="en-US" dirty="0"/>
            <a:t>interests and experiences into instruction</a:t>
          </a:r>
        </a:p>
      </dgm:t>
    </dgm:pt>
    <dgm:pt modelId="{5E6EFD3C-F3F5-4AF5-9FEC-7E73030432EC}" type="parTrans" cxnId="{C55DA694-992D-42E3-85A4-7917C5285A5C}">
      <dgm:prSet/>
      <dgm:spPr/>
      <dgm:t>
        <a:bodyPr/>
        <a:lstStyle/>
        <a:p>
          <a:endParaRPr lang="en-US"/>
        </a:p>
      </dgm:t>
    </dgm:pt>
    <dgm:pt modelId="{F5DE2FB9-93F6-4DCD-A883-6DE2E8AF9B80}" type="sibTrans" cxnId="{C55DA694-992D-42E3-85A4-7917C5285A5C}">
      <dgm:prSet/>
      <dgm:spPr/>
      <dgm:t>
        <a:bodyPr/>
        <a:lstStyle/>
        <a:p>
          <a:endParaRPr lang="en-US"/>
        </a:p>
      </dgm:t>
    </dgm:pt>
    <dgm:pt modelId="{F2194204-A7C7-4482-B15C-8BEDF0D69CD0}">
      <dgm:prSet phldrT="[Text]"/>
      <dgm:spPr/>
      <dgm:t>
        <a:bodyPr/>
        <a:lstStyle/>
        <a:p>
          <a:r>
            <a:rPr lang="en-US" dirty="0"/>
            <a:t>“Show” instead of “tell” so that verbal demands do not interfere with learning</a:t>
          </a:r>
        </a:p>
      </dgm:t>
    </dgm:pt>
    <dgm:pt modelId="{4C17D84D-4431-415B-BEE7-84C34B5D14CF}" type="parTrans" cxnId="{9051A602-FA82-48B8-90A7-0A9D6DD95E95}">
      <dgm:prSet/>
      <dgm:spPr/>
      <dgm:t>
        <a:bodyPr/>
        <a:lstStyle/>
        <a:p>
          <a:endParaRPr lang="en-US"/>
        </a:p>
      </dgm:t>
    </dgm:pt>
    <dgm:pt modelId="{A4203373-9641-4390-A5A2-BFA7520C8F2F}" type="sibTrans" cxnId="{9051A602-FA82-48B8-90A7-0A9D6DD95E95}">
      <dgm:prSet/>
      <dgm:spPr/>
      <dgm:t>
        <a:bodyPr/>
        <a:lstStyle/>
        <a:p>
          <a:endParaRPr lang="en-US"/>
        </a:p>
      </dgm:t>
    </dgm:pt>
    <dgm:pt modelId="{CB305DFC-72BE-4D49-9B58-20EA9BB2C1A0}" type="pres">
      <dgm:prSet presAssocID="{EBF2B63E-CD01-480A-8A14-875FA8E3B8B1}" presName="diagram" presStyleCnt="0">
        <dgm:presLayoutVars>
          <dgm:dir/>
          <dgm:resizeHandles val="exact"/>
        </dgm:presLayoutVars>
      </dgm:prSet>
      <dgm:spPr/>
    </dgm:pt>
    <dgm:pt modelId="{DACE7B47-08FB-4941-AF63-79FAEBD10924}" type="pres">
      <dgm:prSet presAssocID="{5FFC2D66-B127-4AF8-904C-1D2EB40989D1}" presName="node" presStyleLbl="node1" presStyleIdx="0" presStyleCnt="4" custScaleX="107755">
        <dgm:presLayoutVars>
          <dgm:bulletEnabled val="1"/>
        </dgm:presLayoutVars>
      </dgm:prSet>
      <dgm:spPr/>
    </dgm:pt>
    <dgm:pt modelId="{717AD479-CA0D-4D79-9FDF-0F786352EF0E}" type="pres">
      <dgm:prSet presAssocID="{035B372E-F6FC-4DDD-B142-5A9E6CCFD76B}" presName="sibTrans" presStyleCnt="0"/>
      <dgm:spPr/>
    </dgm:pt>
    <dgm:pt modelId="{85929CC8-5CF6-4198-89CB-1D09CBDC2943}" type="pres">
      <dgm:prSet presAssocID="{C2BE5EE4-DC2D-45C4-8576-D614B0BD71CA}" presName="node" presStyleLbl="node1" presStyleIdx="1" presStyleCnt="4" custScaleX="111179">
        <dgm:presLayoutVars>
          <dgm:bulletEnabled val="1"/>
        </dgm:presLayoutVars>
      </dgm:prSet>
      <dgm:spPr/>
    </dgm:pt>
    <dgm:pt modelId="{F5BF0356-96E4-42A3-BB9B-7F40DD46F141}" type="pres">
      <dgm:prSet presAssocID="{D3845EAC-B6A0-4ADB-BD9D-4CBCB8D28E89}" presName="sibTrans" presStyleCnt="0"/>
      <dgm:spPr/>
    </dgm:pt>
    <dgm:pt modelId="{10DBA981-F90C-4B8B-AE0A-8B994025855E}" type="pres">
      <dgm:prSet presAssocID="{221C2C0C-5B5D-41BE-A1B2-D221B699BF75}" presName="node" presStyleLbl="node1" presStyleIdx="2" presStyleCnt="4" custScaleX="107755">
        <dgm:presLayoutVars>
          <dgm:bulletEnabled val="1"/>
        </dgm:presLayoutVars>
      </dgm:prSet>
      <dgm:spPr/>
    </dgm:pt>
    <dgm:pt modelId="{D321F96B-4291-4107-8EE0-D62F26F86D18}" type="pres">
      <dgm:prSet presAssocID="{F5DE2FB9-93F6-4DCD-A883-6DE2E8AF9B80}" presName="sibTrans" presStyleCnt="0"/>
      <dgm:spPr/>
    </dgm:pt>
    <dgm:pt modelId="{3F1704B6-155F-4EF4-8582-63481793B2BA}" type="pres">
      <dgm:prSet presAssocID="{F2194204-A7C7-4482-B15C-8BEDF0D69CD0}" presName="node" presStyleLbl="node1" presStyleIdx="3" presStyleCnt="4" custScaleX="110051">
        <dgm:presLayoutVars>
          <dgm:bulletEnabled val="1"/>
        </dgm:presLayoutVars>
      </dgm:prSet>
      <dgm:spPr/>
    </dgm:pt>
  </dgm:ptLst>
  <dgm:cxnLst>
    <dgm:cxn modelId="{9051A602-FA82-48B8-90A7-0A9D6DD95E95}" srcId="{EBF2B63E-CD01-480A-8A14-875FA8E3B8B1}" destId="{F2194204-A7C7-4482-B15C-8BEDF0D69CD0}" srcOrd="3" destOrd="0" parTransId="{4C17D84D-4431-415B-BEE7-84C34B5D14CF}" sibTransId="{A4203373-9641-4390-A5A2-BFA7520C8F2F}"/>
    <dgm:cxn modelId="{31BDEF06-9FAC-42F2-A4C4-ECBB638FB2CC}" srcId="{EBF2B63E-CD01-480A-8A14-875FA8E3B8B1}" destId="{C2BE5EE4-DC2D-45C4-8576-D614B0BD71CA}" srcOrd="1" destOrd="0" parTransId="{AB42C543-FCD6-4A14-B558-F69C051D885C}" sibTransId="{D3845EAC-B6A0-4ADB-BD9D-4CBCB8D28E89}"/>
    <dgm:cxn modelId="{13C2222D-CEAD-4010-89D0-F67FB167B156}" srcId="{EBF2B63E-CD01-480A-8A14-875FA8E3B8B1}" destId="{5FFC2D66-B127-4AF8-904C-1D2EB40989D1}" srcOrd="0" destOrd="0" parTransId="{F694D37C-33A6-4981-BBDE-FACD5F8718DE}" sibTransId="{035B372E-F6FC-4DDD-B142-5A9E6CCFD76B}"/>
    <dgm:cxn modelId="{8AF31F30-9F58-4774-AED1-3B8E3E3A768F}" type="presOf" srcId="{C2BE5EE4-DC2D-45C4-8576-D614B0BD71CA}" destId="{85929CC8-5CF6-4198-89CB-1D09CBDC2943}" srcOrd="0" destOrd="0" presId="urn:microsoft.com/office/officeart/2005/8/layout/default"/>
    <dgm:cxn modelId="{D2330D52-D08C-4F70-9ED8-380EEA0A89C8}" type="presOf" srcId="{F2194204-A7C7-4482-B15C-8BEDF0D69CD0}" destId="{3F1704B6-155F-4EF4-8582-63481793B2BA}" srcOrd="0" destOrd="0" presId="urn:microsoft.com/office/officeart/2005/8/layout/default"/>
    <dgm:cxn modelId="{8A463A80-6121-4405-BF58-D498C74B9748}" type="presOf" srcId="{221C2C0C-5B5D-41BE-A1B2-D221B699BF75}" destId="{10DBA981-F90C-4B8B-AE0A-8B994025855E}" srcOrd="0" destOrd="0" presId="urn:microsoft.com/office/officeart/2005/8/layout/default"/>
    <dgm:cxn modelId="{A444F481-6359-4263-BA26-C9F2345F31AF}" type="presOf" srcId="{EBF2B63E-CD01-480A-8A14-875FA8E3B8B1}" destId="{CB305DFC-72BE-4D49-9B58-20EA9BB2C1A0}" srcOrd="0" destOrd="0" presId="urn:microsoft.com/office/officeart/2005/8/layout/default"/>
    <dgm:cxn modelId="{C55DA694-992D-42E3-85A4-7917C5285A5C}" srcId="{EBF2B63E-CD01-480A-8A14-875FA8E3B8B1}" destId="{221C2C0C-5B5D-41BE-A1B2-D221B699BF75}" srcOrd="2" destOrd="0" parTransId="{5E6EFD3C-F3F5-4AF5-9FEC-7E73030432EC}" sibTransId="{F5DE2FB9-93F6-4DCD-A883-6DE2E8AF9B80}"/>
    <dgm:cxn modelId="{0A657FAF-C24D-4F31-983F-15F734C11F1E}" type="presOf" srcId="{5FFC2D66-B127-4AF8-904C-1D2EB40989D1}" destId="{DACE7B47-08FB-4941-AF63-79FAEBD10924}" srcOrd="0" destOrd="0" presId="urn:microsoft.com/office/officeart/2005/8/layout/default"/>
    <dgm:cxn modelId="{172A4A2D-CC37-46E3-B13B-0B9C4BA8213C}" type="presParOf" srcId="{CB305DFC-72BE-4D49-9B58-20EA9BB2C1A0}" destId="{DACE7B47-08FB-4941-AF63-79FAEBD10924}" srcOrd="0" destOrd="0" presId="urn:microsoft.com/office/officeart/2005/8/layout/default"/>
    <dgm:cxn modelId="{546CDB5E-E706-4A98-8B93-60A41CC7061D}" type="presParOf" srcId="{CB305DFC-72BE-4D49-9B58-20EA9BB2C1A0}" destId="{717AD479-CA0D-4D79-9FDF-0F786352EF0E}" srcOrd="1" destOrd="0" presId="urn:microsoft.com/office/officeart/2005/8/layout/default"/>
    <dgm:cxn modelId="{F943AF06-2063-46B2-A24A-8EC4EC2B23EE}" type="presParOf" srcId="{CB305DFC-72BE-4D49-9B58-20EA9BB2C1A0}" destId="{85929CC8-5CF6-4198-89CB-1D09CBDC2943}" srcOrd="2" destOrd="0" presId="urn:microsoft.com/office/officeart/2005/8/layout/default"/>
    <dgm:cxn modelId="{2B9E0C7F-7CB0-42D4-8F04-BB26464458DE}" type="presParOf" srcId="{CB305DFC-72BE-4D49-9B58-20EA9BB2C1A0}" destId="{F5BF0356-96E4-42A3-BB9B-7F40DD46F141}" srcOrd="3" destOrd="0" presId="urn:microsoft.com/office/officeart/2005/8/layout/default"/>
    <dgm:cxn modelId="{DF9AD1F9-77D1-4A65-8C2A-AFFABA558B95}" type="presParOf" srcId="{CB305DFC-72BE-4D49-9B58-20EA9BB2C1A0}" destId="{10DBA981-F90C-4B8B-AE0A-8B994025855E}" srcOrd="4" destOrd="0" presId="urn:microsoft.com/office/officeart/2005/8/layout/default"/>
    <dgm:cxn modelId="{F7F5CCA6-DA4E-4001-81D2-5C9CC72DFF64}" type="presParOf" srcId="{CB305DFC-72BE-4D49-9B58-20EA9BB2C1A0}" destId="{D321F96B-4291-4107-8EE0-D62F26F86D18}" srcOrd="5" destOrd="0" presId="urn:microsoft.com/office/officeart/2005/8/layout/default"/>
    <dgm:cxn modelId="{B02082E8-8C47-4D96-90E3-EF04AB4DAEFC}" type="presParOf" srcId="{CB305DFC-72BE-4D49-9B58-20EA9BB2C1A0}" destId="{3F1704B6-155F-4EF4-8582-63481793B2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B1AE-0B59-4785-BE6E-A2B7CE74F406}">
      <dsp:nvSpPr>
        <dsp:cNvPr id="0" name=""/>
        <dsp:cNvSpPr/>
      </dsp:nvSpPr>
      <dsp:spPr>
        <a:xfrm>
          <a:off x="144353" y="246712"/>
          <a:ext cx="1426158" cy="142615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94A3B-3256-41ED-AF8E-5D12A162C5BD}">
      <dsp:nvSpPr>
        <dsp:cNvPr id="0" name=""/>
        <dsp:cNvSpPr/>
      </dsp:nvSpPr>
      <dsp:spPr>
        <a:xfrm>
          <a:off x="205037" y="334176"/>
          <a:ext cx="1304789" cy="125123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2C2227-DC91-4FDF-9DD3-30272B3C8F78}">
      <dsp:nvSpPr>
        <dsp:cNvPr id="0" name=""/>
        <dsp:cNvSpPr/>
      </dsp:nvSpPr>
      <dsp:spPr>
        <a:xfrm>
          <a:off x="1712690" y="246712"/>
          <a:ext cx="3688514" cy="142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Develop awareness of the </a:t>
          </a:r>
          <a:r>
            <a:rPr lang="en-US" sz="2200" b="1" kern="1200" dirty="0"/>
            <a:t>common barriers leading to under-representation</a:t>
          </a:r>
          <a:r>
            <a:rPr lang="en-US" sz="2200" kern="1200" dirty="0"/>
            <a:t> of language learners in gifted programs</a:t>
          </a:r>
        </a:p>
      </dsp:txBody>
      <dsp:txXfrm>
        <a:off x="1712690" y="246712"/>
        <a:ext cx="3688514" cy="1426158"/>
      </dsp:txXfrm>
    </dsp:sp>
    <dsp:sp modelId="{FDE4A29C-A500-4103-8B66-246383F94F33}">
      <dsp:nvSpPr>
        <dsp:cNvPr id="0" name=""/>
        <dsp:cNvSpPr/>
      </dsp:nvSpPr>
      <dsp:spPr>
        <a:xfrm>
          <a:off x="5986948" y="246712"/>
          <a:ext cx="1426158" cy="142615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048D8-E221-4D01-B0AE-AFAA70915E62}">
      <dsp:nvSpPr>
        <dsp:cNvPr id="0" name=""/>
        <dsp:cNvSpPr/>
      </dsp:nvSpPr>
      <dsp:spPr>
        <a:xfrm>
          <a:off x="6049113" y="298988"/>
          <a:ext cx="1280569" cy="132160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85A5DD-97B3-4B47-A02E-D327DE460293}">
      <dsp:nvSpPr>
        <dsp:cNvPr id="0" name=""/>
        <dsp:cNvSpPr/>
      </dsp:nvSpPr>
      <dsp:spPr>
        <a:xfrm>
          <a:off x="7584212" y="246712"/>
          <a:ext cx="3939058" cy="142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Develop awareness of </a:t>
          </a:r>
          <a:r>
            <a:rPr lang="en-US" sz="2200" b="1" kern="1200" dirty="0"/>
            <a:t>promising practices </a:t>
          </a:r>
          <a:r>
            <a:rPr lang="en-US" sz="2200" kern="1200" dirty="0"/>
            <a:t>that may help to increase equity in </a:t>
          </a:r>
          <a:r>
            <a:rPr lang="en-US" sz="2200" b="1" kern="1200" dirty="0"/>
            <a:t>identification</a:t>
          </a:r>
          <a:r>
            <a:rPr lang="en-US" sz="2200" kern="1200" dirty="0"/>
            <a:t> of language learners as gifted</a:t>
          </a:r>
        </a:p>
      </dsp:txBody>
      <dsp:txXfrm>
        <a:off x="7584212" y="246712"/>
        <a:ext cx="3939058" cy="1426158"/>
      </dsp:txXfrm>
    </dsp:sp>
    <dsp:sp modelId="{BCAD498A-F4DD-42E5-BDF9-4FD5EB3F956A}">
      <dsp:nvSpPr>
        <dsp:cNvPr id="0" name=""/>
        <dsp:cNvSpPr/>
      </dsp:nvSpPr>
      <dsp:spPr>
        <a:xfrm>
          <a:off x="69879" y="2358143"/>
          <a:ext cx="1426158" cy="142615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591093-46FE-4CC1-B868-00708B4CF2DC}">
      <dsp:nvSpPr>
        <dsp:cNvPr id="0" name=""/>
        <dsp:cNvSpPr/>
      </dsp:nvSpPr>
      <dsp:spPr>
        <a:xfrm>
          <a:off x="191401" y="2478657"/>
          <a:ext cx="1225769" cy="122764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65BEA5-0A87-45D2-9B63-EA2DC3C80112}">
      <dsp:nvSpPr>
        <dsp:cNvPr id="0" name=""/>
        <dsp:cNvSpPr/>
      </dsp:nvSpPr>
      <dsp:spPr>
        <a:xfrm>
          <a:off x="1618647" y="2358143"/>
          <a:ext cx="3876599" cy="142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Understand the need for </a:t>
          </a:r>
          <a:r>
            <a:rPr lang="en-US" sz="2200" b="0" kern="1200" dirty="0"/>
            <a:t>culturally responsive teaching </a:t>
          </a:r>
          <a:r>
            <a:rPr lang="en-US" sz="2200" kern="1200" dirty="0"/>
            <a:t>of gifted multilingual learners and identify strategies to </a:t>
          </a:r>
          <a:r>
            <a:rPr lang="en-US" sz="2200" b="1" kern="1200" dirty="0"/>
            <a:t>effectively serve </a:t>
          </a:r>
          <a:r>
            <a:rPr lang="en-US" sz="2200" kern="1200" dirty="0"/>
            <a:t>these students</a:t>
          </a:r>
        </a:p>
      </dsp:txBody>
      <dsp:txXfrm>
        <a:off x="1618647" y="2358143"/>
        <a:ext cx="3876599" cy="1426158"/>
      </dsp:txXfrm>
    </dsp:sp>
    <dsp:sp modelId="{AA0A954D-7AFA-4C79-97BE-2B127AA6FAEE}">
      <dsp:nvSpPr>
        <dsp:cNvPr id="0" name=""/>
        <dsp:cNvSpPr/>
      </dsp:nvSpPr>
      <dsp:spPr>
        <a:xfrm>
          <a:off x="6080990" y="2358143"/>
          <a:ext cx="1426158" cy="142615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EABB3-89D7-421D-ADEF-FB0B7A6766F9}">
      <dsp:nvSpPr>
        <dsp:cNvPr id="0" name=""/>
        <dsp:cNvSpPr/>
      </dsp:nvSpPr>
      <dsp:spPr>
        <a:xfrm>
          <a:off x="6124358" y="2446766"/>
          <a:ext cx="1318164" cy="12489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53657-39BB-4132-814B-66C4669830A6}">
      <dsp:nvSpPr>
        <dsp:cNvPr id="0" name=""/>
        <dsp:cNvSpPr/>
      </dsp:nvSpPr>
      <dsp:spPr>
        <a:xfrm>
          <a:off x="7680272" y="2358143"/>
          <a:ext cx="3818039" cy="1426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Reflect upon the strengths and weaknesses of gifted identification and programming for language learners in your setting and plan for ways to </a:t>
          </a:r>
          <a:r>
            <a:rPr lang="en-US" sz="2200" b="1" kern="1200" dirty="0"/>
            <a:t>foster equity</a:t>
          </a:r>
          <a:endParaRPr lang="en-US" sz="2200" kern="1200" dirty="0"/>
        </a:p>
      </dsp:txBody>
      <dsp:txXfrm>
        <a:off x="7680272" y="2358143"/>
        <a:ext cx="3818039" cy="1426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9C581-4BA5-4785-A495-9E45CB0DB0BB}">
      <dsp:nvSpPr>
        <dsp:cNvPr id="0" name=""/>
        <dsp:cNvSpPr/>
      </dsp:nvSpPr>
      <dsp:spPr>
        <a:xfrm>
          <a:off x="0" y="0"/>
          <a:ext cx="4475715" cy="1236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Use </a:t>
          </a:r>
          <a:r>
            <a:rPr lang="en-US" sz="2200" b="1" kern="1200" dirty="0">
              <a:solidFill>
                <a:srgbClr val="000000"/>
              </a:solidFill>
            </a:rPr>
            <a:t>native language </a:t>
          </a:r>
          <a:r>
            <a:rPr lang="en-US" sz="2200" kern="1200" dirty="0">
              <a:solidFill>
                <a:srgbClr val="000000"/>
              </a:solidFill>
            </a:rPr>
            <a:t>ability and </a:t>
          </a:r>
          <a:r>
            <a:rPr lang="en-US" sz="2300" kern="1200" dirty="0">
              <a:solidFill>
                <a:srgbClr val="000000"/>
              </a:solidFill>
            </a:rPr>
            <a:t>achievement assessments as indicators of giftedness, if available</a:t>
          </a:r>
        </a:p>
      </dsp:txBody>
      <dsp:txXfrm>
        <a:off x="0" y="0"/>
        <a:ext cx="4475715" cy="1236986"/>
      </dsp:txXfrm>
    </dsp:sp>
    <dsp:sp modelId="{9BF40D96-4E2C-4405-B1E4-2B9E7101CABD}">
      <dsp:nvSpPr>
        <dsp:cNvPr id="0" name=""/>
        <dsp:cNvSpPr/>
      </dsp:nvSpPr>
      <dsp:spPr>
        <a:xfrm>
          <a:off x="5107517" y="0"/>
          <a:ext cx="5682614" cy="12157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latin typeface="Gill Sans Nova Light"/>
              <a:ea typeface="+mn-ea"/>
              <a:cs typeface="+mn-cs"/>
            </a:rPr>
            <a:t>Maintain a list of </a:t>
          </a:r>
          <a:r>
            <a:rPr lang="en-US" sz="2300" b="1" kern="1200" dirty="0">
              <a:solidFill>
                <a:srgbClr val="000000"/>
              </a:solidFill>
              <a:latin typeface="Gill Sans Nova Light"/>
              <a:ea typeface="+mn-ea"/>
              <a:cs typeface="+mn-cs"/>
            </a:rPr>
            <a:t>multilingual school psychologists</a:t>
          </a:r>
          <a:r>
            <a:rPr lang="en-US" sz="2300" kern="1200" dirty="0">
              <a:solidFill>
                <a:srgbClr val="000000"/>
              </a:solidFill>
              <a:latin typeface="Gill Sans Nova Light"/>
              <a:ea typeface="+mn-ea"/>
              <a:cs typeface="+mn-cs"/>
            </a:rPr>
            <a:t> who are qualified to administer assessments in the student’s native language</a:t>
          </a:r>
        </a:p>
      </dsp:txBody>
      <dsp:txXfrm>
        <a:off x="5107517" y="0"/>
        <a:ext cx="5682614" cy="1215761"/>
      </dsp:txXfrm>
    </dsp:sp>
    <dsp:sp modelId="{8C468A05-AEDD-472E-A20D-3FF046941B32}">
      <dsp:nvSpPr>
        <dsp:cNvPr id="0" name=""/>
        <dsp:cNvSpPr/>
      </dsp:nvSpPr>
      <dsp:spPr>
        <a:xfrm>
          <a:off x="0" y="1581775"/>
          <a:ext cx="4481742" cy="2745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5">
                  <a:lumMod val="50000"/>
                </a:schemeClr>
              </a:solidFill>
            </a:rPr>
            <a:t>Establish a </a:t>
          </a:r>
          <a:r>
            <a:rPr lang="en-US" sz="2300" b="0" kern="1200" dirty="0">
              <a:solidFill>
                <a:schemeClr val="accent5">
                  <a:lumMod val="50000"/>
                </a:schemeClr>
              </a:solidFill>
            </a:rPr>
            <a:t>preparation </a:t>
          </a:r>
          <a:r>
            <a:rPr lang="en-US" sz="2300" kern="1200" dirty="0">
              <a:solidFill>
                <a:schemeClr val="accent5">
                  <a:lumMod val="50000"/>
                </a:schemeClr>
              </a:solidFill>
            </a:rPr>
            <a:t>program prior to formal identification procedures that provides students with learning </a:t>
          </a:r>
          <a:r>
            <a:rPr lang="en-US" sz="2300" b="1" kern="1200" dirty="0">
              <a:solidFill>
                <a:schemeClr val="accent5">
                  <a:lumMod val="50000"/>
                </a:schemeClr>
              </a:solidFill>
            </a:rPr>
            <a:t>opportunities</a:t>
          </a:r>
          <a:r>
            <a:rPr lang="en-US" sz="2300" kern="1200" dirty="0">
              <a:solidFill>
                <a:schemeClr val="accent5">
                  <a:lumMod val="50000"/>
                </a:schemeClr>
              </a:solidFill>
            </a:rPr>
            <a:t> </a:t>
          </a:r>
          <a:r>
            <a:rPr lang="en-US" sz="2300" b="1" kern="1200" dirty="0">
              <a:solidFill>
                <a:schemeClr val="accent5">
                  <a:lumMod val="50000"/>
                </a:schemeClr>
              </a:solidFill>
            </a:rPr>
            <a:t>to enhance knowledge </a:t>
          </a:r>
          <a:r>
            <a:rPr lang="en-US" sz="2300" kern="1200" dirty="0">
              <a:solidFill>
                <a:schemeClr val="accent5">
                  <a:lumMod val="50000"/>
                </a:schemeClr>
              </a:solidFill>
            </a:rPr>
            <a:t>and academic skills necessary for a student </a:t>
          </a:r>
          <a:r>
            <a:rPr lang="en-US" sz="2300" b="0" kern="1200" dirty="0">
              <a:solidFill>
                <a:schemeClr val="accent5">
                  <a:lumMod val="50000"/>
                </a:schemeClr>
              </a:solidFill>
            </a:rPr>
            <a:t>to be recognized</a:t>
          </a:r>
        </a:p>
      </dsp:txBody>
      <dsp:txXfrm>
        <a:off x="0" y="1581775"/>
        <a:ext cx="4481742" cy="2745675"/>
      </dsp:txXfrm>
    </dsp:sp>
    <dsp:sp modelId="{9B06CBD8-83A2-4538-A4FF-EB9D8EEEEAAE}">
      <dsp:nvSpPr>
        <dsp:cNvPr id="0" name=""/>
        <dsp:cNvSpPr/>
      </dsp:nvSpPr>
      <dsp:spPr>
        <a:xfrm>
          <a:off x="5152345" y="1551896"/>
          <a:ext cx="5637786" cy="2722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rPr>
            <a:t>Create a </a:t>
          </a:r>
          <a:r>
            <a:rPr lang="en-US" sz="2300" b="1" kern="1200" dirty="0">
              <a:solidFill>
                <a:srgbClr val="000000"/>
              </a:solidFill>
            </a:rPr>
            <a:t>talent pool </a:t>
          </a:r>
          <a:r>
            <a:rPr lang="en-US" sz="2300" kern="1200" dirty="0">
              <a:solidFill>
                <a:srgbClr val="000000"/>
              </a:solidFill>
            </a:rPr>
            <a:t>list of students who exhibit high potential but are not yet enrolled in gifted programs. Observations, daily interactions, informal assessments, and formal assessments provide multiple opportunities to gauge learning progress. Make identification an </a:t>
          </a:r>
          <a:r>
            <a:rPr lang="en-US" sz="2300" b="1" kern="1200" dirty="0">
              <a:solidFill>
                <a:srgbClr val="000000"/>
              </a:solidFill>
            </a:rPr>
            <a:t>ongoing process</a:t>
          </a:r>
          <a:r>
            <a:rPr lang="en-US" sz="2300" kern="1200" dirty="0">
              <a:solidFill>
                <a:srgbClr val="000000"/>
              </a:solidFill>
            </a:rPr>
            <a:t>, not a single event</a:t>
          </a:r>
        </a:p>
      </dsp:txBody>
      <dsp:txXfrm>
        <a:off x="5152345" y="1551896"/>
        <a:ext cx="5637786" cy="2722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4BC3D-2E12-4FA9-A01C-5580DDEBBFCF}">
      <dsp:nvSpPr>
        <dsp:cNvPr id="0" name=""/>
        <dsp:cNvSpPr/>
      </dsp:nvSpPr>
      <dsp:spPr>
        <a:xfrm>
          <a:off x="2619189" y="127755"/>
          <a:ext cx="5561112" cy="26432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 </a:t>
          </a:r>
          <a:br>
            <a:rPr lang="en-US" sz="2300" kern="1200" dirty="0"/>
          </a:br>
          <a:r>
            <a:rPr lang="en-US" sz="2300" kern="1200" dirty="0"/>
            <a:t>Establish an </a:t>
          </a:r>
          <a:r>
            <a:rPr lang="en-US" sz="2300" b="1" kern="1200" dirty="0"/>
            <a:t>identification committee </a:t>
          </a:r>
          <a:r>
            <a:rPr lang="en-US" sz="2300" kern="1200" dirty="0"/>
            <a:t>that includes representatives who have key responsibilities in various roles and departments</a:t>
          </a:r>
        </a:p>
      </dsp:txBody>
      <dsp:txXfrm>
        <a:off x="3360670" y="590317"/>
        <a:ext cx="4078149" cy="1189446"/>
      </dsp:txXfrm>
    </dsp:sp>
    <dsp:sp modelId="{CD3B8ACB-1F62-4D8D-B38B-EF81B2563D17}">
      <dsp:nvSpPr>
        <dsp:cNvPr id="0" name=""/>
        <dsp:cNvSpPr/>
      </dsp:nvSpPr>
      <dsp:spPr>
        <a:xfrm>
          <a:off x="4940376" y="1790046"/>
          <a:ext cx="5627430" cy="26432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Emphasize </a:t>
          </a:r>
          <a:r>
            <a:rPr lang="en-US" sz="2300" b="1" kern="1200" dirty="0"/>
            <a:t>collaboration</a:t>
          </a:r>
          <a:r>
            <a:rPr lang="en-US" sz="2300" kern="1200" dirty="0"/>
            <a:t> within and across departments (general ed., ESL, gifted, special ed.) so people view themselves as </a:t>
          </a:r>
          <a:r>
            <a:rPr lang="en-US" sz="2300" b="1" kern="1200" dirty="0"/>
            <a:t>talent scouts</a:t>
          </a:r>
        </a:p>
      </dsp:txBody>
      <dsp:txXfrm>
        <a:off x="6661432" y="2472877"/>
        <a:ext cx="3376458" cy="1453768"/>
      </dsp:txXfrm>
    </dsp:sp>
    <dsp:sp modelId="{29C71BF9-DD3E-4002-B8C4-78F2DC6B55E3}">
      <dsp:nvSpPr>
        <dsp:cNvPr id="0" name=""/>
        <dsp:cNvSpPr/>
      </dsp:nvSpPr>
      <dsp:spPr>
        <a:xfrm>
          <a:off x="0" y="1810558"/>
          <a:ext cx="5833707" cy="26432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Implement </a:t>
          </a:r>
          <a:r>
            <a:rPr lang="en-US" sz="2300" b="1" kern="1200" dirty="0"/>
            <a:t>intentional outreach</a:t>
          </a:r>
          <a:r>
            <a:rPr lang="en-US" sz="2300" kern="1200" dirty="0"/>
            <a:t> to the community, particularly students’ families, using multiple pathways and languages as appropriate</a:t>
          </a:r>
        </a:p>
      </dsp:txBody>
      <dsp:txXfrm>
        <a:off x="549340" y="2493388"/>
        <a:ext cx="3500224" cy="1453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E7B47-08FB-4941-AF63-79FAEBD10924}">
      <dsp:nvSpPr>
        <dsp:cNvPr id="0" name=""/>
        <dsp:cNvSpPr/>
      </dsp:nvSpPr>
      <dsp:spPr>
        <a:xfrm>
          <a:off x="744279" y="45"/>
          <a:ext cx="4062792"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Focus on providing services in </a:t>
          </a:r>
          <a:r>
            <a:rPr lang="en-US" sz="2700" b="1" kern="1200" dirty="0"/>
            <a:t>areas of strength</a:t>
          </a:r>
          <a:endParaRPr lang="en-US" sz="2700" kern="1200" dirty="0"/>
        </a:p>
      </dsp:txBody>
      <dsp:txXfrm>
        <a:off x="744279" y="45"/>
        <a:ext cx="4062792" cy="2262238"/>
      </dsp:txXfrm>
    </dsp:sp>
    <dsp:sp modelId="{85929CC8-5CF6-4198-89CB-1D09CBDC2943}">
      <dsp:nvSpPr>
        <dsp:cNvPr id="0" name=""/>
        <dsp:cNvSpPr/>
      </dsp:nvSpPr>
      <dsp:spPr>
        <a:xfrm>
          <a:off x="5184111" y="45"/>
          <a:ext cx="4191890"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Promote opportunities to maintain and develop skills in their </a:t>
          </a:r>
          <a:r>
            <a:rPr lang="en-US" sz="2700" b="1" kern="1200" dirty="0"/>
            <a:t>native language</a:t>
          </a:r>
          <a:endParaRPr lang="en-US" sz="2700" kern="1200" dirty="0"/>
        </a:p>
      </dsp:txBody>
      <dsp:txXfrm>
        <a:off x="5184111" y="45"/>
        <a:ext cx="4191890" cy="2262238"/>
      </dsp:txXfrm>
    </dsp:sp>
    <dsp:sp modelId="{10DBA981-F90C-4B8B-AE0A-8B994025855E}">
      <dsp:nvSpPr>
        <dsp:cNvPr id="0" name=""/>
        <dsp:cNvSpPr/>
      </dsp:nvSpPr>
      <dsp:spPr>
        <a:xfrm>
          <a:off x="765544" y="2639324"/>
          <a:ext cx="4062792"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Make </a:t>
          </a:r>
          <a:r>
            <a:rPr lang="en-US" sz="2700" b="1" kern="1200" dirty="0"/>
            <a:t>accommodations</a:t>
          </a:r>
          <a:r>
            <a:rPr lang="en-US" sz="2700" kern="1200" dirty="0"/>
            <a:t> for English proficiency to allow students to engage in high level thinking and challenging content right away</a:t>
          </a:r>
        </a:p>
      </dsp:txBody>
      <dsp:txXfrm>
        <a:off x="765544" y="2639324"/>
        <a:ext cx="4062792" cy="2262238"/>
      </dsp:txXfrm>
    </dsp:sp>
    <dsp:sp modelId="{3F1704B6-155F-4EF4-8582-63481793B2BA}">
      <dsp:nvSpPr>
        <dsp:cNvPr id="0" name=""/>
        <dsp:cNvSpPr/>
      </dsp:nvSpPr>
      <dsp:spPr>
        <a:xfrm>
          <a:off x="5205376" y="2639324"/>
          <a:ext cx="4149360"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Consider options such as </a:t>
          </a:r>
          <a:r>
            <a:rPr lang="en-US" sz="2700" b="1" kern="1200" dirty="0"/>
            <a:t>cluster grouping</a:t>
          </a:r>
          <a:r>
            <a:rPr lang="en-US" sz="2700" kern="1200" dirty="0"/>
            <a:t>, dual language immersion, or </a:t>
          </a:r>
          <a:r>
            <a:rPr lang="en-US" sz="2700" b="1" kern="1200" dirty="0"/>
            <a:t>bilingual instruction</a:t>
          </a:r>
          <a:endParaRPr lang="en-US" sz="2700" kern="1200" dirty="0"/>
        </a:p>
      </dsp:txBody>
      <dsp:txXfrm>
        <a:off x="5205376" y="2639324"/>
        <a:ext cx="4149360" cy="2262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E7B47-08FB-4941-AF63-79FAEBD10924}">
      <dsp:nvSpPr>
        <dsp:cNvPr id="0" name=""/>
        <dsp:cNvSpPr/>
      </dsp:nvSpPr>
      <dsp:spPr>
        <a:xfrm>
          <a:off x="744279" y="45"/>
          <a:ext cx="4062792"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Purposefully build </a:t>
          </a:r>
          <a:r>
            <a:rPr lang="en-US" sz="2700" b="1" kern="1200" dirty="0"/>
            <a:t>background knowledge </a:t>
          </a:r>
          <a:r>
            <a:rPr lang="en-US" sz="2700" kern="1200" dirty="0"/>
            <a:t>and </a:t>
          </a:r>
          <a:r>
            <a:rPr lang="en-US" sz="2700" b="1" kern="1200" dirty="0"/>
            <a:t>vocabulary</a:t>
          </a:r>
          <a:endParaRPr lang="en-US" sz="2700" kern="1200" dirty="0"/>
        </a:p>
      </dsp:txBody>
      <dsp:txXfrm>
        <a:off x="744279" y="45"/>
        <a:ext cx="4062792" cy="2262238"/>
      </dsp:txXfrm>
    </dsp:sp>
    <dsp:sp modelId="{85929CC8-5CF6-4198-89CB-1D09CBDC2943}">
      <dsp:nvSpPr>
        <dsp:cNvPr id="0" name=""/>
        <dsp:cNvSpPr/>
      </dsp:nvSpPr>
      <dsp:spPr>
        <a:xfrm>
          <a:off x="5184111" y="45"/>
          <a:ext cx="4191890"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Use a “windows and mirrors” approach that values students’ cultures while also exposing them to others</a:t>
          </a:r>
        </a:p>
      </dsp:txBody>
      <dsp:txXfrm>
        <a:off x="5184111" y="45"/>
        <a:ext cx="4191890" cy="2262238"/>
      </dsp:txXfrm>
    </dsp:sp>
    <dsp:sp modelId="{10DBA981-F90C-4B8B-AE0A-8B994025855E}">
      <dsp:nvSpPr>
        <dsp:cNvPr id="0" name=""/>
        <dsp:cNvSpPr/>
      </dsp:nvSpPr>
      <dsp:spPr>
        <a:xfrm>
          <a:off x="765544" y="2639324"/>
          <a:ext cx="4062792"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Incorporate student </a:t>
          </a:r>
          <a:br>
            <a:rPr lang="en-US" sz="2700" kern="1200" dirty="0"/>
          </a:br>
          <a:r>
            <a:rPr lang="en-US" sz="2700" kern="1200" dirty="0"/>
            <a:t>interests and experiences into instruction</a:t>
          </a:r>
        </a:p>
      </dsp:txBody>
      <dsp:txXfrm>
        <a:off x="765544" y="2639324"/>
        <a:ext cx="4062792" cy="2262238"/>
      </dsp:txXfrm>
    </dsp:sp>
    <dsp:sp modelId="{3F1704B6-155F-4EF4-8582-63481793B2BA}">
      <dsp:nvSpPr>
        <dsp:cNvPr id="0" name=""/>
        <dsp:cNvSpPr/>
      </dsp:nvSpPr>
      <dsp:spPr>
        <a:xfrm>
          <a:off x="5205376" y="2639324"/>
          <a:ext cx="4149360" cy="22622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“Show” instead of “tell” so that verbal demands do not interfere with learning</a:t>
          </a:r>
        </a:p>
      </dsp:txBody>
      <dsp:txXfrm>
        <a:off x="5205376" y="2639324"/>
        <a:ext cx="4149360" cy="226223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10/24/2022</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10/24/2022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3</a:t>
            </a:fld>
            <a:endParaRPr lang="en-US" dirty="0"/>
          </a:p>
        </p:txBody>
      </p:sp>
    </p:spTree>
    <p:extLst>
      <p:ext uri="{BB962C8B-B14F-4D97-AF65-F5344CB8AC3E}">
        <p14:creationId xmlns:p14="http://schemas.microsoft.com/office/powerpoint/2010/main" val="293541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4</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13</a:t>
            </a:fld>
            <a:endParaRPr lang="en-US" dirty="0"/>
          </a:p>
        </p:txBody>
      </p:sp>
    </p:spTree>
    <p:extLst>
      <p:ext uri="{BB962C8B-B14F-4D97-AF65-F5344CB8AC3E}">
        <p14:creationId xmlns:p14="http://schemas.microsoft.com/office/powerpoint/2010/main" val="327722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17</a:t>
            </a:fld>
            <a:endParaRPr lang="en-US" dirty="0"/>
          </a:p>
        </p:txBody>
      </p:sp>
    </p:spTree>
    <p:extLst>
      <p:ext uri="{BB962C8B-B14F-4D97-AF65-F5344CB8AC3E}">
        <p14:creationId xmlns:p14="http://schemas.microsoft.com/office/powerpoint/2010/main" val="276789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mailto:hkaptur@gmail.com"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24000" y="1856010"/>
            <a:ext cx="9144000" cy="2387600"/>
          </a:xfrm>
        </p:spPr>
        <p:txBody>
          <a:bodyPr/>
          <a:lstStyle/>
          <a:p>
            <a:r>
              <a:rPr lang="en-US" dirty="0"/>
              <a:t>Best Practices in Identification and Programming for Gifted Multilingual Learners</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524000" y="4548336"/>
            <a:ext cx="9144000" cy="1655762"/>
          </a:xfrm>
        </p:spPr>
        <p:txBody>
          <a:bodyPr/>
          <a:lstStyle/>
          <a:p>
            <a:r>
              <a:rPr lang="en-US" dirty="0"/>
              <a:t>Hannah Kaptur</a:t>
            </a:r>
          </a:p>
          <a:p>
            <a:r>
              <a:rPr lang="en-US" dirty="0"/>
              <a:t>PAGE Conference 2022</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1794772" y="3397461"/>
            <a:ext cx="5275875" cy="1773555"/>
          </a:xfrm>
        </p:spPr>
        <p:txBody>
          <a:bodyPr/>
          <a:lstStyle/>
          <a:p>
            <a:r>
              <a:rPr lang="en-US" dirty="0"/>
              <a:t>Barriers to Equitable Identification</a:t>
            </a:r>
          </a:p>
        </p:txBody>
      </p:sp>
    </p:spTree>
    <p:extLst>
      <p:ext uri="{BB962C8B-B14F-4D97-AF65-F5344CB8AC3E}">
        <p14:creationId xmlns:p14="http://schemas.microsoft.com/office/powerpoint/2010/main" val="339461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A6CFE4-E8FB-0250-B263-003C1F3DC669}"/>
              </a:ext>
            </a:extLst>
          </p:cNvPr>
          <p:cNvSpPr>
            <a:spLocks noGrp="1"/>
          </p:cNvSpPr>
          <p:nvPr>
            <p:ph sz="half" idx="2"/>
          </p:nvPr>
        </p:nvSpPr>
        <p:spPr>
          <a:xfrm>
            <a:off x="4379977" y="1825625"/>
            <a:ext cx="6973824" cy="4351338"/>
          </a:xfrm>
        </p:spPr>
        <p:txBody>
          <a:bodyPr>
            <a:normAutofit/>
          </a:bodyPr>
          <a:lstStyle/>
          <a:p>
            <a:r>
              <a:rPr lang="en-US" dirty="0"/>
              <a:t>School-level policies lagging behind research findings on inclusive identification</a:t>
            </a:r>
          </a:p>
          <a:p>
            <a:r>
              <a:rPr lang="en-US" dirty="0"/>
              <a:t>Teachers with deficit-thinking biases referring fewer linguistically diverse students</a:t>
            </a:r>
          </a:p>
          <a:p>
            <a:r>
              <a:rPr lang="en-US" dirty="0"/>
              <a:t>Language proficiency masking true abilities</a:t>
            </a:r>
          </a:p>
          <a:p>
            <a:r>
              <a:rPr lang="en-US" dirty="0"/>
              <a:t>Culturally biased assessments</a:t>
            </a:r>
          </a:p>
          <a:p>
            <a:r>
              <a:rPr lang="en-US" dirty="0"/>
              <a:t>Rigid criteria, even when multiple criteria are used, that disqualify based on one factor even when other factors suggest giftedness</a:t>
            </a:r>
          </a:p>
        </p:txBody>
      </p:sp>
      <p:sp>
        <p:nvSpPr>
          <p:cNvPr id="4" name="Date Placeholder 3">
            <a:extLst>
              <a:ext uri="{FF2B5EF4-FFF2-40B4-BE49-F238E27FC236}">
                <a16:creationId xmlns:a16="http://schemas.microsoft.com/office/drawing/2014/main" id="{A0B99E08-7F17-B3D0-0778-6BD570F38D0B}"/>
              </a:ext>
            </a:extLst>
          </p:cNvPr>
          <p:cNvSpPr>
            <a:spLocks noGrp="1"/>
          </p:cNvSpPr>
          <p:nvPr>
            <p:ph type="dt" sz="half" idx="10"/>
          </p:nvPr>
        </p:nvSpPr>
        <p:spPr/>
        <p:txBody>
          <a:bodyPr/>
          <a:lstStyle/>
          <a:p>
            <a:r>
              <a:rPr lang="en-US" dirty="0"/>
              <a:t>2022</a:t>
            </a:r>
          </a:p>
        </p:txBody>
      </p:sp>
      <p:sp>
        <p:nvSpPr>
          <p:cNvPr id="6" name="Slide Number Placeholder 5">
            <a:extLst>
              <a:ext uri="{FF2B5EF4-FFF2-40B4-BE49-F238E27FC236}">
                <a16:creationId xmlns:a16="http://schemas.microsoft.com/office/drawing/2014/main" id="{143049F8-D9D6-BC28-B9A8-EC787DC566DE}"/>
              </a:ext>
            </a:extLst>
          </p:cNvPr>
          <p:cNvSpPr>
            <a:spLocks noGrp="1"/>
          </p:cNvSpPr>
          <p:nvPr>
            <p:ph type="sldNum" sz="quarter" idx="12"/>
          </p:nvPr>
        </p:nvSpPr>
        <p:spPr/>
        <p:txBody>
          <a:bodyPr/>
          <a:lstStyle/>
          <a:p>
            <a:fld id="{58FB4751-880F-D840-AAA9-3A15815CC996}" type="slidenum">
              <a:rPr lang="en-US" smtClean="0"/>
              <a:t>11</a:t>
            </a:fld>
            <a:endParaRPr lang="en-US" dirty="0"/>
          </a:p>
        </p:txBody>
      </p:sp>
      <p:sp>
        <p:nvSpPr>
          <p:cNvPr id="7" name="Title 6">
            <a:extLst>
              <a:ext uri="{FF2B5EF4-FFF2-40B4-BE49-F238E27FC236}">
                <a16:creationId xmlns:a16="http://schemas.microsoft.com/office/drawing/2014/main" id="{49BDC2B1-07D5-24D3-F2B0-16873FBF214B}"/>
              </a:ext>
            </a:extLst>
          </p:cNvPr>
          <p:cNvSpPr>
            <a:spLocks noGrp="1"/>
          </p:cNvSpPr>
          <p:nvPr>
            <p:ph type="title"/>
          </p:nvPr>
        </p:nvSpPr>
        <p:spPr/>
        <p:txBody>
          <a:bodyPr/>
          <a:lstStyle/>
          <a:p>
            <a:r>
              <a:rPr lang="en-US" dirty="0"/>
              <a:t>Barriers Include… </a:t>
            </a:r>
            <a:r>
              <a:rPr lang="en-US" sz="1200" dirty="0"/>
              <a:t>(Mun et. al.,  2016)</a:t>
            </a:r>
            <a:endParaRPr lang="en-US" dirty="0"/>
          </a:p>
        </p:txBody>
      </p:sp>
      <p:sp>
        <p:nvSpPr>
          <p:cNvPr id="9" name="Footer Placeholder 4">
            <a:extLst>
              <a:ext uri="{FF2B5EF4-FFF2-40B4-BE49-F238E27FC236}">
                <a16:creationId xmlns:a16="http://schemas.microsoft.com/office/drawing/2014/main" id="{B602E5C5-A516-7CD2-0BE2-A7A7A489B406}"/>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pic>
        <p:nvPicPr>
          <p:cNvPr id="1026" name="Picture 2" descr="English Language Learners | CADRE">
            <a:extLst>
              <a:ext uri="{FF2B5EF4-FFF2-40B4-BE49-F238E27FC236}">
                <a16:creationId xmlns:a16="http://schemas.microsoft.com/office/drawing/2014/main" id="{4A9BB4D8-1184-BD69-7211-5984A48129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1028" y="1825625"/>
            <a:ext cx="3753253" cy="400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1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1794772" y="3397461"/>
            <a:ext cx="5275875" cy="1773555"/>
          </a:xfrm>
        </p:spPr>
        <p:txBody>
          <a:bodyPr/>
          <a:lstStyle/>
          <a:p>
            <a:r>
              <a:rPr lang="en-US" dirty="0"/>
              <a:t>Promising Practices for Identification</a:t>
            </a:r>
          </a:p>
        </p:txBody>
      </p:sp>
    </p:spTree>
    <p:extLst>
      <p:ext uri="{BB962C8B-B14F-4D97-AF65-F5344CB8AC3E}">
        <p14:creationId xmlns:p14="http://schemas.microsoft.com/office/powerpoint/2010/main" val="15115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679D-DC49-184B-33D7-D460C700C85D}"/>
              </a:ext>
            </a:extLst>
          </p:cNvPr>
          <p:cNvSpPr>
            <a:spLocks noGrp="1"/>
          </p:cNvSpPr>
          <p:nvPr>
            <p:ph type="title"/>
          </p:nvPr>
        </p:nvSpPr>
        <p:spPr>
          <a:xfrm>
            <a:off x="576071" y="704088"/>
            <a:ext cx="9144000" cy="676656"/>
          </a:xfrm>
        </p:spPr>
        <p:txBody>
          <a:bodyPr/>
          <a:lstStyle/>
          <a:p>
            <a:r>
              <a:rPr lang="en-US" dirty="0"/>
              <a:t>Universal Screening</a:t>
            </a:r>
          </a:p>
        </p:txBody>
      </p:sp>
      <p:sp>
        <p:nvSpPr>
          <p:cNvPr id="8" name="Text Placeholder 7">
            <a:extLst>
              <a:ext uri="{FF2B5EF4-FFF2-40B4-BE49-F238E27FC236}">
                <a16:creationId xmlns:a16="http://schemas.microsoft.com/office/drawing/2014/main" id="{955CC3A7-DD9A-E887-A929-DE6D4C1E47B9}"/>
              </a:ext>
            </a:extLst>
          </p:cNvPr>
          <p:cNvSpPr>
            <a:spLocks noGrp="1"/>
          </p:cNvSpPr>
          <p:nvPr>
            <p:ph type="body" sz="quarter" idx="13"/>
          </p:nvPr>
        </p:nvSpPr>
        <p:spPr/>
        <p:txBody>
          <a:bodyPr/>
          <a:lstStyle/>
          <a:p>
            <a:pPr lvl="1"/>
            <a:r>
              <a:rPr lang="en-US" sz="2000" dirty="0"/>
              <a:t>Adopt a policy of universal </a:t>
            </a:r>
            <a:r>
              <a:rPr lang="en-US" sz="2000" b="1" dirty="0"/>
              <a:t>screening of all students </a:t>
            </a:r>
            <a:r>
              <a:rPr lang="en-US" sz="2000" dirty="0"/>
              <a:t>in one or more grade levels for the identification</a:t>
            </a:r>
          </a:p>
          <a:p>
            <a:pPr lvl="1"/>
            <a:r>
              <a:rPr lang="en-US" sz="2000" dirty="0"/>
              <a:t>process</a:t>
            </a:r>
          </a:p>
        </p:txBody>
      </p:sp>
      <p:sp>
        <p:nvSpPr>
          <p:cNvPr id="17" name="Text Placeholder 16">
            <a:extLst>
              <a:ext uri="{FF2B5EF4-FFF2-40B4-BE49-F238E27FC236}">
                <a16:creationId xmlns:a16="http://schemas.microsoft.com/office/drawing/2014/main" id="{21A076CC-9414-293E-8AB1-B8C2EA1C5FEE}"/>
              </a:ext>
            </a:extLst>
          </p:cNvPr>
          <p:cNvSpPr>
            <a:spLocks noGrp="1"/>
          </p:cNvSpPr>
          <p:nvPr>
            <p:ph type="body" sz="quarter" idx="15"/>
          </p:nvPr>
        </p:nvSpPr>
        <p:spPr/>
        <p:txBody>
          <a:bodyPr/>
          <a:lstStyle/>
          <a:p>
            <a:pPr marL="117475" lvl="1" indent="-117475"/>
            <a:r>
              <a:rPr lang="en-US" sz="2000" dirty="0"/>
              <a:t>Select assessment instruments that are </a:t>
            </a:r>
            <a:r>
              <a:rPr lang="en-US" sz="2000" b="1" dirty="0"/>
              <a:t>culturally sensitive </a:t>
            </a:r>
            <a:r>
              <a:rPr lang="en-US" sz="2000" dirty="0"/>
              <a:t>and account for language differences</a:t>
            </a:r>
          </a:p>
        </p:txBody>
      </p:sp>
      <p:sp>
        <p:nvSpPr>
          <p:cNvPr id="9" name="Text Placeholder 8">
            <a:extLst>
              <a:ext uri="{FF2B5EF4-FFF2-40B4-BE49-F238E27FC236}">
                <a16:creationId xmlns:a16="http://schemas.microsoft.com/office/drawing/2014/main" id="{EE754D37-3AA6-7249-76D8-52F85F4C158A}"/>
              </a:ext>
            </a:extLst>
          </p:cNvPr>
          <p:cNvSpPr>
            <a:spLocks noGrp="1"/>
          </p:cNvSpPr>
          <p:nvPr>
            <p:ph type="body" sz="quarter" idx="14"/>
          </p:nvPr>
        </p:nvSpPr>
        <p:spPr/>
        <p:txBody>
          <a:bodyPr/>
          <a:lstStyle/>
          <a:p>
            <a:pPr lvl="1"/>
            <a:r>
              <a:rPr lang="en-US" sz="2000" dirty="0"/>
              <a:t>Assess the speed of English </a:t>
            </a:r>
            <a:r>
              <a:rPr lang="en-US" sz="2000" b="1" dirty="0"/>
              <a:t>language acquisition </a:t>
            </a:r>
            <a:r>
              <a:rPr lang="en-US" sz="2000" dirty="0"/>
              <a:t>and monitor the rate of mastering reading, writing, listening, and speaking skills in English </a:t>
            </a:r>
            <a:r>
              <a:rPr lang="en-US" sz="1200" dirty="0"/>
              <a:t>(Lindo, 2018)</a:t>
            </a:r>
          </a:p>
        </p:txBody>
      </p:sp>
      <p:sp>
        <p:nvSpPr>
          <p:cNvPr id="26" name="Text Placeholder 25">
            <a:extLst>
              <a:ext uri="{FF2B5EF4-FFF2-40B4-BE49-F238E27FC236}">
                <a16:creationId xmlns:a16="http://schemas.microsoft.com/office/drawing/2014/main" id="{FFCA4FA2-1095-105E-5606-3D90E73136C3}"/>
              </a:ext>
            </a:extLst>
          </p:cNvPr>
          <p:cNvSpPr>
            <a:spLocks noGrp="1"/>
          </p:cNvSpPr>
          <p:nvPr>
            <p:ph type="body" sz="quarter" idx="17"/>
          </p:nvPr>
        </p:nvSpPr>
        <p:spPr/>
        <p:txBody>
          <a:bodyPr/>
          <a:lstStyle/>
          <a:p>
            <a:pPr marL="52388" lvl="1" indent="-52388"/>
            <a:br>
              <a:rPr lang="en-US" sz="2000" dirty="0"/>
            </a:br>
            <a:r>
              <a:rPr lang="en-US" sz="2000" dirty="0"/>
              <a:t>Consider including reliable and valid </a:t>
            </a:r>
            <a:r>
              <a:rPr lang="en-US" sz="2000" b="1" dirty="0"/>
              <a:t>nonverbal</a:t>
            </a:r>
            <a:r>
              <a:rPr lang="en-US" sz="2000" dirty="0"/>
              <a:t> ability assessments as part of the overall identification</a:t>
            </a:r>
          </a:p>
          <a:p>
            <a:pPr lvl="1"/>
            <a:r>
              <a:rPr lang="en-US" sz="2000" dirty="0"/>
              <a:t>process</a:t>
            </a:r>
          </a:p>
        </p:txBody>
      </p:sp>
      <p:sp>
        <p:nvSpPr>
          <p:cNvPr id="18" name="Text Placeholder 17">
            <a:extLst>
              <a:ext uri="{FF2B5EF4-FFF2-40B4-BE49-F238E27FC236}">
                <a16:creationId xmlns:a16="http://schemas.microsoft.com/office/drawing/2014/main" id="{871694C6-64CB-2042-D079-8D98D610EDB0}"/>
              </a:ext>
            </a:extLst>
          </p:cNvPr>
          <p:cNvSpPr>
            <a:spLocks noGrp="1"/>
          </p:cNvSpPr>
          <p:nvPr>
            <p:ph type="body" sz="quarter" idx="16"/>
          </p:nvPr>
        </p:nvSpPr>
        <p:spPr/>
        <p:txBody>
          <a:bodyPr/>
          <a:lstStyle/>
          <a:p>
            <a:pPr lvl="1"/>
            <a:r>
              <a:rPr lang="en-US" sz="2000" dirty="0"/>
              <a:t>Use other </a:t>
            </a:r>
            <a:r>
              <a:rPr lang="en-US" sz="2000" b="1" dirty="0"/>
              <a:t>identification tools </a:t>
            </a:r>
            <a:r>
              <a:rPr lang="en-US" sz="2000" dirty="0"/>
              <a:t>to supplement results of universal screening</a:t>
            </a:r>
          </a:p>
        </p:txBody>
      </p:sp>
    </p:spTree>
    <p:extLst>
      <p:ext uri="{BB962C8B-B14F-4D97-AF65-F5344CB8AC3E}">
        <p14:creationId xmlns:p14="http://schemas.microsoft.com/office/powerpoint/2010/main" val="32725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838200" y="1104513"/>
            <a:ext cx="10515600" cy="466344"/>
          </a:xfrm>
        </p:spPr>
        <p:txBody>
          <a:bodyPr/>
          <a:lstStyle/>
          <a:p>
            <a:r>
              <a:rPr lang="en-US" sz="3600" cap="none" dirty="0">
                <a:latin typeface="+mj-lt"/>
              </a:rPr>
              <a:t>Key Quote</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3072809" y="2190306"/>
            <a:ext cx="6273209" cy="1541721"/>
          </a:xfrm>
        </p:spPr>
        <p:txBody>
          <a:bodyPr>
            <a:noAutofit/>
          </a:bodyPr>
          <a:lstStyle/>
          <a:p>
            <a:pPr>
              <a:spcBef>
                <a:spcPts val="2200"/>
              </a:spcBef>
            </a:pPr>
            <a:r>
              <a:rPr lang="en-US" sz="3500" dirty="0"/>
              <a:t>“Care should be taken that students are given more opportunities through multiple criteria, rather than more hurdles”   </a:t>
            </a:r>
            <a:r>
              <a:rPr lang="en-US" sz="1200" dirty="0"/>
              <a:t>(Mun et. al., 2016, p. 32).</a:t>
            </a:r>
            <a:r>
              <a:rPr lang="en-US" sz="1800" dirty="0"/>
              <a:t> </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2022</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14</a:t>
            </a:fld>
            <a:endParaRPr lang="en-US" dirty="0"/>
          </a:p>
        </p:txBody>
      </p:sp>
      <p:sp>
        <p:nvSpPr>
          <p:cNvPr id="8" name="Footer Placeholder 4">
            <a:extLst>
              <a:ext uri="{FF2B5EF4-FFF2-40B4-BE49-F238E27FC236}">
                <a16:creationId xmlns:a16="http://schemas.microsoft.com/office/drawing/2014/main" id="{95C242FF-AD28-3904-B2AD-177985E6A7CF}"/>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65372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BE04E56A-42CC-7588-8B60-6ED4FD764C8E}"/>
              </a:ext>
            </a:extLst>
          </p:cNvPr>
          <p:cNvGraphicFramePr/>
          <p:nvPr>
            <p:extLst>
              <p:ext uri="{D42A27DB-BD31-4B8C-83A1-F6EECF244321}">
                <p14:modId xmlns:p14="http://schemas.microsoft.com/office/powerpoint/2010/main" val="2104537390"/>
              </p:ext>
            </p:extLst>
          </p:nvPr>
        </p:nvGraphicFramePr>
        <p:xfrm>
          <a:off x="576072" y="1658679"/>
          <a:ext cx="10790132" cy="4327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lstStyle/>
          <a:p>
            <a:r>
              <a:rPr lang="en-US" dirty="0"/>
              <a:t>Alternative Pathways</a:t>
            </a:r>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dirty="0"/>
              <a:t>2022</a:t>
            </a:r>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15</a:t>
            </a:fld>
            <a:endParaRPr lang="en-US" dirty="0"/>
          </a:p>
        </p:txBody>
      </p:sp>
      <p:sp>
        <p:nvSpPr>
          <p:cNvPr id="13" name="Footer Placeholder 4">
            <a:extLst>
              <a:ext uri="{FF2B5EF4-FFF2-40B4-BE49-F238E27FC236}">
                <a16:creationId xmlns:a16="http://schemas.microsoft.com/office/drawing/2014/main" id="{63F38D89-6B5D-605D-F024-34F8989D7543}"/>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tx1">
                    <a:lumMod val="20000"/>
                    <a:lumOff val="80000"/>
                  </a:schemeClr>
                </a:solidFill>
              </a:rPr>
              <a:t>Best Practices in Identification and Programming for Gifted Multilingual Learners</a:t>
            </a:r>
          </a:p>
        </p:txBody>
      </p:sp>
    </p:spTree>
    <p:extLst>
      <p:ext uri="{BB962C8B-B14F-4D97-AF65-F5344CB8AC3E}">
        <p14:creationId xmlns:p14="http://schemas.microsoft.com/office/powerpoint/2010/main" val="261591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0BBB-BC90-BC1C-23A1-14AFA779868E}"/>
              </a:ext>
            </a:extLst>
          </p:cNvPr>
          <p:cNvSpPr>
            <a:spLocks noGrp="1"/>
          </p:cNvSpPr>
          <p:nvPr>
            <p:ph type="title"/>
          </p:nvPr>
        </p:nvSpPr>
        <p:spPr/>
        <p:txBody>
          <a:bodyPr/>
          <a:lstStyle/>
          <a:p>
            <a:r>
              <a:rPr lang="en-US" dirty="0"/>
              <a:t>Web of Communication</a:t>
            </a:r>
          </a:p>
        </p:txBody>
      </p:sp>
      <p:sp>
        <p:nvSpPr>
          <p:cNvPr id="15" name="Date Placeholder 14">
            <a:extLst>
              <a:ext uri="{FF2B5EF4-FFF2-40B4-BE49-F238E27FC236}">
                <a16:creationId xmlns:a16="http://schemas.microsoft.com/office/drawing/2014/main" id="{E95F229F-7300-CA17-BCBE-212CA8C54FCA}"/>
              </a:ext>
            </a:extLst>
          </p:cNvPr>
          <p:cNvSpPr>
            <a:spLocks noGrp="1"/>
          </p:cNvSpPr>
          <p:nvPr>
            <p:ph type="dt" sz="half" idx="10"/>
          </p:nvPr>
        </p:nvSpPr>
        <p:spPr/>
        <p:txBody>
          <a:bodyPr/>
          <a:lstStyle/>
          <a:p>
            <a:r>
              <a:rPr lang="en-US" dirty="0"/>
              <a:t>2022</a:t>
            </a:r>
          </a:p>
        </p:txBody>
      </p:sp>
      <p:sp>
        <p:nvSpPr>
          <p:cNvPr id="17" name="Slide Number Placeholder 16">
            <a:extLst>
              <a:ext uri="{FF2B5EF4-FFF2-40B4-BE49-F238E27FC236}">
                <a16:creationId xmlns:a16="http://schemas.microsoft.com/office/drawing/2014/main" id="{78B9EA4A-FA6A-882F-C77B-34FA3B5767A8}"/>
              </a:ext>
            </a:extLst>
          </p:cNvPr>
          <p:cNvSpPr>
            <a:spLocks noGrp="1"/>
          </p:cNvSpPr>
          <p:nvPr>
            <p:ph type="sldNum" sz="quarter" idx="12"/>
          </p:nvPr>
        </p:nvSpPr>
        <p:spPr/>
        <p:txBody>
          <a:bodyPr/>
          <a:lstStyle/>
          <a:p>
            <a:fld id="{58FB4751-880F-D840-AAA9-3A15815CC996}" type="slidenum">
              <a:rPr lang="en-US" smtClean="0"/>
              <a:t>16</a:t>
            </a:fld>
            <a:endParaRPr lang="en-US" dirty="0"/>
          </a:p>
        </p:txBody>
      </p:sp>
      <p:sp>
        <p:nvSpPr>
          <p:cNvPr id="19" name="Footer Placeholder 4">
            <a:extLst>
              <a:ext uri="{FF2B5EF4-FFF2-40B4-BE49-F238E27FC236}">
                <a16:creationId xmlns:a16="http://schemas.microsoft.com/office/drawing/2014/main" id="{F8392342-EDE5-3C02-1295-83707E207C27}"/>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graphicFrame>
        <p:nvGraphicFramePr>
          <p:cNvPr id="20" name="Diagram 19">
            <a:extLst>
              <a:ext uri="{FF2B5EF4-FFF2-40B4-BE49-F238E27FC236}">
                <a16:creationId xmlns:a16="http://schemas.microsoft.com/office/drawing/2014/main" id="{76240F3D-D670-8335-7FB9-4D2EA55066DF}"/>
              </a:ext>
            </a:extLst>
          </p:cNvPr>
          <p:cNvGraphicFramePr/>
          <p:nvPr>
            <p:extLst>
              <p:ext uri="{D42A27DB-BD31-4B8C-83A1-F6EECF244321}">
                <p14:modId xmlns:p14="http://schemas.microsoft.com/office/powerpoint/2010/main" val="1141954126"/>
              </p:ext>
            </p:extLst>
          </p:nvPr>
        </p:nvGraphicFramePr>
        <p:xfrm>
          <a:off x="669851" y="1456660"/>
          <a:ext cx="10696353" cy="455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41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576072" y="704088"/>
            <a:ext cx="7377081" cy="676656"/>
          </a:xfrm>
        </p:spPr>
        <p:txBody>
          <a:bodyPr/>
          <a:lstStyle/>
          <a:p>
            <a:r>
              <a:rPr lang="en-US" dirty="0"/>
              <a:t>Professional Development</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576072" y="2078133"/>
            <a:ext cx="6464808" cy="3689285"/>
          </a:xfrm>
        </p:spPr>
        <p:txBody>
          <a:bodyPr>
            <a:noAutofit/>
          </a:bodyPr>
          <a:lstStyle/>
          <a:p>
            <a:pPr>
              <a:spcAft>
                <a:spcPts val="1600"/>
              </a:spcAft>
            </a:pPr>
            <a:r>
              <a:rPr lang="en-US" sz="2300" dirty="0"/>
              <a:t>Provide professional development opportunities for school personnel about effective policies and practices to support equitable representation of EMLLs in gifted programs</a:t>
            </a:r>
          </a:p>
          <a:p>
            <a:pPr>
              <a:spcAft>
                <a:spcPts val="1600"/>
              </a:spcAft>
            </a:pPr>
            <a:r>
              <a:rPr lang="en-US" sz="2300" dirty="0"/>
              <a:t>Develop a systematic approach to analyzing district and school demographics and the status of students identified/not identified for gifted programs</a:t>
            </a:r>
          </a:p>
          <a:p>
            <a:pPr>
              <a:spcAft>
                <a:spcPts val="1600"/>
              </a:spcAft>
            </a:pPr>
            <a:r>
              <a:rPr lang="en-US" sz="2300" dirty="0"/>
              <a:t>Promote efforts to diversify the teaching corps so that the adult community of a school reflects the student population</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dirty="0"/>
              <a:t>2022</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17</a:t>
            </a:fld>
            <a:endParaRPr lang="en-US" dirty="0"/>
          </a:p>
        </p:txBody>
      </p:sp>
      <p:sp>
        <p:nvSpPr>
          <p:cNvPr id="17" name="Footer Placeholder 4">
            <a:extLst>
              <a:ext uri="{FF2B5EF4-FFF2-40B4-BE49-F238E27FC236}">
                <a16:creationId xmlns:a16="http://schemas.microsoft.com/office/drawing/2014/main" id="{BD30949C-DAD6-A342-442C-B54790A9AAD9}"/>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tx1">
                    <a:lumMod val="20000"/>
                    <a:lumOff val="80000"/>
                  </a:schemeClr>
                </a:solidFill>
              </a:rPr>
              <a:t>Best Practices in Identification and Programming for Gifted Multilingual Learners</a:t>
            </a:r>
          </a:p>
        </p:txBody>
      </p:sp>
      <p:pic>
        <p:nvPicPr>
          <p:cNvPr id="2052" name="Picture 4" descr="96,870 Teachers Group Stock Photos and Images - 123RF">
            <a:extLst>
              <a:ext uri="{FF2B5EF4-FFF2-40B4-BE49-F238E27FC236}">
                <a16:creationId xmlns:a16="http://schemas.microsoft.com/office/drawing/2014/main" id="{47864E3B-F918-2B33-DC6F-23650C1B7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502" y="1098316"/>
            <a:ext cx="3951990" cy="496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7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838200" y="902492"/>
            <a:ext cx="10515600" cy="466344"/>
          </a:xfrm>
        </p:spPr>
        <p:txBody>
          <a:bodyPr/>
          <a:lstStyle/>
          <a:p>
            <a:r>
              <a:rPr lang="en-US" sz="3200" cap="none" dirty="0">
                <a:latin typeface="+mj-lt"/>
              </a:rPr>
              <a:t>Reflection</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3125971" y="1628806"/>
            <a:ext cx="6273209" cy="1541721"/>
          </a:xfrm>
        </p:spPr>
        <p:txBody>
          <a:bodyPr>
            <a:noAutofit/>
          </a:bodyPr>
          <a:lstStyle/>
          <a:p>
            <a:pPr>
              <a:buAutoNum type="arabicPeriod"/>
            </a:pPr>
            <a:r>
              <a:rPr lang="en-US" sz="2800" dirty="0"/>
              <a:t> Which of these promising </a:t>
            </a:r>
          </a:p>
          <a:p>
            <a:r>
              <a:rPr lang="en-US" sz="2800" dirty="0"/>
              <a:t>practices does your district or school </a:t>
            </a:r>
            <a:r>
              <a:rPr lang="en-US" sz="2800" b="1" dirty="0"/>
              <a:t>already</a:t>
            </a:r>
            <a:r>
              <a:rPr lang="en-US" sz="2800" dirty="0"/>
              <a:t> </a:t>
            </a:r>
            <a:r>
              <a:rPr lang="en-US" sz="2800" b="1" dirty="0"/>
              <a:t>incorporate</a:t>
            </a:r>
            <a:r>
              <a:rPr lang="en-US" sz="2800" dirty="0"/>
              <a:t> effectively?</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2022</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18</a:t>
            </a:fld>
            <a:endParaRPr lang="en-US" dirty="0"/>
          </a:p>
        </p:txBody>
      </p:sp>
      <p:sp>
        <p:nvSpPr>
          <p:cNvPr id="6" name="TextBox 5">
            <a:extLst>
              <a:ext uri="{FF2B5EF4-FFF2-40B4-BE49-F238E27FC236}">
                <a16:creationId xmlns:a16="http://schemas.microsoft.com/office/drawing/2014/main" id="{F1D87D47-C8BE-1115-7D5D-7BF8D63147DD}"/>
              </a:ext>
            </a:extLst>
          </p:cNvPr>
          <p:cNvSpPr txBox="1"/>
          <p:nvPr/>
        </p:nvSpPr>
        <p:spPr>
          <a:xfrm>
            <a:off x="2179674" y="3122673"/>
            <a:ext cx="7772399" cy="1815882"/>
          </a:xfrm>
          <a:prstGeom prst="rect">
            <a:avLst/>
          </a:prstGeom>
          <a:noFill/>
        </p:spPr>
        <p:txBody>
          <a:bodyPr wrap="square" rtlCol="0">
            <a:spAutoFit/>
          </a:bodyPr>
          <a:lstStyle/>
          <a:p>
            <a:pPr algn="ctr"/>
            <a:r>
              <a:rPr lang="en-US" sz="2800" dirty="0"/>
              <a:t>2. What are one or two promising practices you could </a:t>
            </a:r>
            <a:r>
              <a:rPr lang="en-US" sz="2800" b="1" dirty="0"/>
              <a:t>prioritize as areas for improvement </a:t>
            </a:r>
            <a:r>
              <a:rPr lang="en-US" sz="2800" dirty="0"/>
              <a:t>that would have the </a:t>
            </a:r>
            <a:r>
              <a:rPr lang="en-US" sz="2800" b="1" dirty="0"/>
              <a:t>greatest positive impact </a:t>
            </a:r>
            <a:r>
              <a:rPr lang="en-US" sz="2800" dirty="0"/>
              <a:t>for gifted EMLLs in your district who are not yet identified?</a:t>
            </a:r>
          </a:p>
        </p:txBody>
      </p:sp>
      <p:sp>
        <p:nvSpPr>
          <p:cNvPr id="8" name="Footer Placeholder 4">
            <a:extLst>
              <a:ext uri="{FF2B5EF4-FFF2-40B4-BE49-F238E27FC236}">
                <a16:creationId xmlns:a16="http://schemas.microsoft.com/office/drawing/2014/main" id="{95C242FF-AD28-3904-B2AD-177985E6A7CF}"/>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45185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1626773" y="3875935"/>
            <a:ext cx="7336469" cy="1773555"/>
          </a:xfrm>
        </p:spPr>
        <p:txBody>
          <a:bodyPr/>
          <a:lstStyle/>
          <a:p>
            <a:r>
              <a:rPr lang="en-US" dirty="0"/>
              <a:t>Promising Practices for Serving Gifted EMLLs</a:t>
            </a:r>
          </a:p>
        </p:txBody>
      </p:sp>
    </p:spTree>
    <p:extLst>
      <p:ext uri="{BB962C8B-B14F-4D97-AF65-F5344CB8AC3E}">
        <p14:creationId xmlns:p14="http://schemas.microsoft.com/office/powerpoint/2010/main" val="343188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576071" y="704088"/>
            <a:ext cx="6502620" cy="676656"/>
          </a:xfrm>
        </p:spPr>
        <p:txBody>
          <a:bodyPr anchor="b">
            <a:normAutofit/>
          </a:bodyPr>
          <a:lstStyle/>
          <a:p>
            <a:r>
              <a:rPr lang="en-US" sz="4100" dirty="0"/>
              <a:t>About Me</a:t>
            </a: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2"/>
          </p:nvPr>
        </p:nvSpPr>
        <p:spPr>
          <a:xfrm>
            <a:off x="576071" y="1596796"/>
            <a:ext cx="5633342" cy="4070729"/>
          </a:xfrm>
        </p:spPr>
        <p:txBody>
          <a:bodyPr>
            <a:noAutofit/>
          </a:bodyPr>
          <a:lstStyle/>
          <a:p>
            <a:pPr marL="285750" indent="-285750">
              <a:spcAft>
                <a:spcPts val="800"/>
              </a:spcAft>
              <a:buFont typeface="Arial" panose="020B0604020202020204" pitchFamily="34" charset="0"/>
              <a:buChar char="•"/>
            </a:pPr>
            <a:r>
              <a:rPr lang="en-US" sz="2600" dirty="0"/>
              <a:t>M.A. Teaching English to Speakers of Other Languages, West Chester University, 2021</a:t>
            </a:r>
          </a:p>
          <a:p>
            <a:pPr marL="285750" indent="-285750">
              <a:spcAft>
                <a:spcPts val="800"/>
              </a:spcAft>
              <a:buFont typeface="Arial" panose="020B0604020202020204" pitchFamily="34" charset="0"/>
              <a:buChar char="•"/>
            </a:pPr>
            <a:r>
              <a:rPr lang="en-US" sz="2600" dirty="0"/>
              <a:t>M.Ed. Gifted Education, Millersville University, Expected January 2023</a:t>
            </a:r>
          </a:p>
          <a:p>
            <a:pPr marL="285750" indent="-285750">
              <a:spcAft>
                <a:spcPts val="800"/>
              </a:spcAft>
              <a:buFont typeface="Arial" panose="020B0604020202020204" pitchFamily="34" charset="0"/>
              <a:buChar char="•"/>
            </a:pPr>
            <a:r>
              <a:rPr lang="en-US" sz="2600" dirty="0"/>
              <a:t>K-6 Gifted Support Teacher in southeastern PA for 3 years</a:t>
            </a:r>
          </a:p>
          <a:p>
            <a:pPr marL="285750" indent="-285750">
              <a:spcAft>
                <a:spcPts val="800"/>
              </a:spcAft>
              <a:buFont typeface="Arial" panose="020B0604020202020204" pitchFamily="34" charset="0"/>
              <a:buChar char="•"/>
            </a:pPr>
            <a:r>
              <a:rPr lang="en-US" sz="2600" dirty="0"/>
              <a:t>Work in highly diverse district with 7% EMLLs (primarily Spanish-speaking)</a:t>
            </a:r>
          </a:p>
          <a:p>
            <a:pPr marL="285750" indent="-285750">
              <a:spcAft>
                <a:spcPts val="800"/>
              </a:spcAft>
              <a:buFont typeface="Arial" panose="020B0604020202020204" pitchFamily="34" charset="0"/>
              <a:buChar char="•"/>
            </a:pPr>
            <a:r>
              <a:rPr lang="en-US" sz="2600" dirty="0"/>
              <a:t>Fluently bilingual in English / Spanish</a:t>
            </a:r>
          </a:p>
        </p:txBody>
      </p:sp>
      <p:pic>
        <p:nvPicPr>
          <p:cNvPr id="8" name="Picture Placeholder 7" descr="A person smiling for the camera&#10;&#10;Description automatically generated with low confidence">
            <a:extLst>
              <a:ext uri="{FF2B5EF4-FFF2-40B4-BE49-F238E27FC236}">
                <a16:creationId xmlns:a16="http://schemas.microsoft.com/office/drawing/2014/main" id="{71DAFD00-5660-EAA6-4DE3-83F373055A99}"/>
              </a:ext>
            </a:extLst>
          </p:cNvPr>
          <p:cNvPicPr>
            <a:picLocks noGrp="1" noChangeAspect="1"/>
          </p:cNvPicPr>
          <p:nvPr>
            <p:ph type="pic" idx="1"/>
          </p:nvPr>
        </p:nvPicPr>
        <p:blipFill rotWithShape="1">
          <a:blip r:embed="rId2"/>
          <a:srcRect r="-3" b="8206"/>
          <a:stretch/>
        </p:blipFill>
        <p:spPr>
          <a:xfrm>
            <a:off x="7815470" y="10"/>
            <a:ext cx="4376530" cy="6018391"/>
          </a:xfrm>
          <a:noFill/>
        </p:spPr>
      </p:pic>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2022</a:t>
            </a:r>
          </a:p>
        </p:txBody>
      </p:sp>
      <p:sp>
        <p:nvSpPr>
          <p:cNvPr id="5" name="Footer Placeholder 4">
            <a:extLst>
              <a:ext uri="{FF2B5EF4-FFF2-40B4-BE49-F238E27FC236}">
                <a16:creationId xmlns:a16="http://schemas.microsoft.com/office/drawing/2014/main" id="{79E5D029-257A-C084-D723-B5E115AFEAF9}"/>
              </a:ext>
            </a:extLst>
          </p:cNvPr>
          <p:cNvSpPr>
            <a:spLocks noGrp="1"/>
          </p:cNvSpPr>
          <p:nvPr>
            <p:ph type="ftr" sz="quarter" idx="11"/>
          </p:nvPr>
        </p:nvSpPr>
        <p:spPr>
          <a:xfrm>
            <a:off x="4379975" y="6464808"/>
            <a:ext cx="6986229" cy="310896"/>
          </a:xfrm>
        </p:spPr>
        <p:txBody>
          <a:bodyPr anchor="ctr">
            <a:normAutofit/>
          </a:bodyPr>
          <a:lstStyle/>
          <a:p>
            <a:pPr>
              <a:spcAft>
                <a:spcPts val="600"/>
              </a:spcAft>
            </a:pPr>
            <a:r>
              <a:rPr lang="en-US" dirty="0"/>
              <a:t>Best Practices in Identification and Programming for Gifted Multilingual Learners</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2</a:t>
            </a:fld>
            <a:endParaRPr lang="en-US"/>
          </a:p>
        </p:txBody>
      </p:sp>
    </p:spTree>
    <p:extLst>
      <p:ext uri="{BB962C8B-B14F-4D97-AF65-F5344CB8AC3E}">
        <p14:creationId xmlns:p14="http://schemas.microsoft.com/office/powerpoint/2010/main" val="123478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B99E08-7F17-B3D0-0778-6BD570F38D0B}"/>
              </a:ext>
            </a:extLst>
          </p:cNvPr>
          <p:cNvSpPr>
            <a:spLocks noGrp="1"/>
          </p:cNvSpPr>
          <p:nvPr>
            <p:ph type="dt" sz="half" idx="10"/>
          </p:nvPr>
        </p:nvSpPr>
        <p:spPr/>
        <p:txBody>
          <a:bodyPr/>
          <a:lstStyle/>
          <a:p>
            <a:r>
              <a:rPr lang="en-US" dirty="0"/>
              <a:t>2022</a:t>
            </a:r>
          </a:p>
        </p:txBody>
      </p:sp>
      <p:sp>
        <p:nvSpPr>
          <p:cNvPr id="6" name="Slide Number Placeholder 5">
            <a:extLst>
              <a:ext uri="{FF2B5EF4-FFF2-40B4-BE49-F238E27FC236}">
                <a16:creationId xmlns:a16="http://schemas.microsoft.com/office/drawing/2014/main" id="{143049F8-D9D6-BC28-B9A8-EC787DC566DE}"/>
              </a:ext>
            </a:extLst>
          </p:cNvPr>
          <p:cNvSpPr>
            <a:spLocks noGrp="1"/>
          </p:cNvSpPr>
          <p:nvPr>
            <p:ph type="sldNum" sz="quarter" idx="12"/>
          </p:nvPr>
        </p:nvSpPr>
        <p:spPr/>
        <p:txBody>
          <a:bodyPr/>
          <a:lstStyle/>
          <a:p>
            <a:fld id="{58FB4751-880F-D840-AAA9-3A15815CC996}" type="slidenum">
              <a:rPr lang="en-US" smtClean="0"/>
              <a:t>20</a:t>
            </a:fld>
            <a:endParaRPr lang="en-US" dirty="0"/>
          </a:p>
        </p:txBody>
      </p:sp>
      <p:sp>
        <p:nvSpPr>
          <p:cNvPr id="7" name="Title 6">
            <a:extLst>
              <a:ext uri="{FF2B5EF4-FFF2-40B4-BE49-F238E27FC236}">
                <a16:creationId xmlns:a16="http://schemas.microsoft.com/office/drawing/2014/main" id="{49BDC2B1-07D5-24D3-F2B0-16873FBF214B}"/>
              </a:ext>
            </a:extLst>
          </p:cNvPr>
          <p:cNvSpPr>
            <a:spLocks noGrp="1"/>
          </p:cNvSpPr>
          <p:nvPr>
            <p:ph type="title"/>
          </p:nvPr>
        </p:nvSpPr>
        <p:spPr>
          <a:xfrm>
            <a:off x="576071" y="565863"/>
            <a:ext cx="10120282" cy="699410"/>
          </a:xfrm>
        </p:spPr>
        <p:txBody>
          <a:bodyPr/>
          <a:lstStyle/>
          <a:p>
            <a:r>
              <a:rPr lang="en-US" dirty="0"/>
              <a:t>Promising Practices Include… </a:t>
            </a:r>
            <a:br>
              <a:rPr lang="en-US" dirty="0"/>
            </a:br>
            <a:r>
              <a:rPr lang="en-US" sz="1200" dirty="0"/>
              <a:t>(Kitano &amp; Pederson, 2002; Mun et. al.,  2016)</a:t>
            </a:r>
            <a:endParaRPr lang="en-US" dirty="0"/>
          </a:p>
        </p:txBody>
      </p:sp>
      <p:sp>
        <p:nvSpPr>
          <p:cNvPr id="9" name="Footer Placeholder 4">
            <a:extLst>
              <a:ext uri="{FF2B5EF4-FFF2-40B4-BE49-F238E27FC236}">
                <a16:creationId xmlns:a16="http://schemas.microsoft.com/office/drawing/2014/main" id="{B602E5C5-A516-7CD2-0BE2-A7A7A489B406}"/>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graphicFrame>
        <p:nvGraphicFramePr>
          <p:cNvPr id="5" name="Diagram 4">
            <a:extLst>
              <a:ext uri="{FF2B5EF4-FFF2-40B4-BE49-F238E27FC236}">
                <a16:creationId xmlns:a16="http://schemas.microsoft.com/office/drawing/2014/main" id="{2CE87209-96A8-2216-415C-630B536A50B3}"/>
              </a:ext>
            </a:extLst>
          </p:cNvPr>
          <p:cNvGraphicFramePr/>
          <p:nvPr>
            <p:extLst>
              <p:ext uri="{D42A27DB-BD31-4B8C-83A1-F6EECF244321}">
                <p14:modId xmlns:p14="http://schemas.microsoft.com/office/powerpoint/2010/main" val="2090444880"/>
              </p:ext>
            </p:extLst>
          </p:nvPr>
        </p:nvGraphicFramePr>
        <p:xfrm>
          <a:off x="-146943" y="1414236"/>
          <a:ext cx="10120282" cy="4901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5A308F20-0199-83E4-77E3-CF939D5B075B}"/>
              </a:ext>
            </a:extLst>
          </p:cNvPr>
          <p:cNvPicPr>
            <a:picLocks noChangeAspect="1"/>
          </p:cNvPicPr>
          <p:nvPr/>
        </p:nvPicPr>
        <p:blipFill>
          <a:blip r:embed="rId7"/>
          <a:stretch>
            <a:fillRect/>
          </a:stretch>
        </p:blipFill>
        <p:spPr>
          <a:xfrm>
            <a:off x="9556616" y="1414236"/>
            <a:ext cx="2392204" cy="4905460"/>
          </a:xfrm>
          <a:prstGeom prst="rect">
            <a:avLst/>
          </a:prstGeom>
        </p:spPr>
      </p:pic>
    </p:spTree>
    <p:extLst>
      <p:ext uri="{BB962C8B-B14F-4D97-AF65-F5344CB8AC3E}">
        <p14:creationId xmlns:p14="http://schemas.microsoft.com/office/powerpoint/2010/main" val="248112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B99E08-7F17-B3D0-0778-6BD570F38D0B}"/>
              </a:ext>
            </a:extLst>
          </p:cNvPr>
          <p:cNvSpPr>
            <a:spLocks noGrp="1"/>
          </p:cNvSpPr>
          <p:nvPr>
            <p:ph type="dt" sz="half" idx="10"/>
          </p:nvPr>
        </p:nvSpPr>
        <p:spPr/>
        <p:txBody>
          <a:bodyPr/>
          <a:lstStyle/>
          <a:p>
            <a:r>
              <a:rPr lang="en-US" dirty="0"/>
              <a:t>2022</a:t>
            </a:r>
          </a:p>
        </p:txBody>
      </p:sp>
      <p:sp>
        <p:nvSpPr>
          <p:cNvPr id="6" name="Slide Number Placeholder 5">
            <a:extLst>
              <a:ext uri="{FF2B5EF4-FFF2-40B4-BE49-F238E27FC236}">
                <a16:creationId xmlns:a16="http://schemas.microsoft.com/office/drawing/2014/main" id="{143049F8-D9D6-BC28-B9A8-EC787DC566DE}"/>
              </a:ext>
            </a:extLst>
          </p:cNvPr>
          <p:cNvSpPr>
            <a:spLocks noGrp="1"/>
          </p:cNvSpPr>
          <p:nvPr>
            <p:ph type="sldNum" sz="quarter" idx="12"/>
          </p:nvPr>
        </p:nvSpPr>
        <p:spPr/>
        <p:txBody>
          <a:bodyPr/>
          <a:lstStyle/>
          <a:p>
            <a:fld id="{58FB4751-880F-D840-AAA9-3A15815CC996}" type="slidenum">
              <a:rPr lang="en-US" smtClean="0"/>
              <a:t>21</a:t>
            </a:fld>
            <a:endParaRPr lang="en-US" dirty="0"/>
          </a:p>
        </p:txBody>
      </p:sp>
      <p:sp>
        <p:nvSpPr>
          <p:cNvPr id="7" name="Title 6">
            <a:extLst>
              <a:ext uri="{FF2B5EF4-FFF2-40B4-BE49-F238E27FC236}">
                <a16:creationId xmlns:a16="http://schemas.microsoft.com/office/drawing/2014/main" id="{49BDC2B1-07D5-24D3-F2B0-16873FBF214B}"/>
              </a:ext>
            </a:extLst>
          </p:cNvPr>
          <p:cNvSpPr>
            <a:spLocks noGrp="1"/>
          </p:cNvSpPr>
          <p:nvPr>
            <p:ph type="title"/>
          </p:nvPr>
        </p:nvSpPr>
        <p:spPr>
          <a:xfrm>
            <a:off x="576071" y="565863"/>
            <a:ext cx="10120282" cy="699410"/>
          </a:xfrm>
        </p:spPr>
        <p:txBody>
          <a:bodyPr/>
          <a:lstStyle/>
          <a:p>
            <a:r>
              <a:rPr lang="en-US" dirty="0"/>
              <a:t>Promising Practices Include… </a:t>
            </a:r>
            <a:br>
              <a:rPr lang="en-US" dirty="0"/>
            </a:br>
            <a:r>
              <a:rPr lang="en-US" sz="1200" dirty="0"/>
              <a:t>(Kitano &amp; Pederson, 2002; Mun et. al.,  2016)</a:t>
            </a:r>
            <a:endParaRPr lang="en-US" dirty="0"/>
          </a:p>
        </p:txBody>
      </p:sp>
      <p:sp>
        <p:nvSpPr>
          <p:cNvPr id="9" name="Footer Placeholder 4">
            <a:extLst>
              <a:ext uri="{FF2B5EF4-FFF2-40B4-BE49-F238E27FC236}">
                <a16:creationId xmlns:a16="http://schemas.microsoft.com/office/drawing/2014/main" id="{B602E5C5-A516-7CD2-0BE2-A7A7A489B406}"/>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graphicFrame>
        <p:nvGraphicFramePr>
          <p:cNvPr id="5" name="Diagram 4">
            <a:extLst>
              <a:ext uri="{FF2B5EF4-FFF2-40B4-BE49-F238E27FC236}">
                <a16:creationId xmlns:a16="http://schemas.microsoft.com/office/drawing/2014/main" id="{2CE87209-96A8-2216-415C-630B536A50B3}"/>
              </a:ext>
            </a:extLst>
          </p:cNvPr>
          <p:cNvGraphicFramePr/>
          <p:nvPr>
            <p:extLst>
              <p:ext uri="{D42A27DB-BD31-4B8C-83A1-F6EECF244321}">
                <p14:modId xmlns:p14="http://schemas.microsoft.com/office/powerpoint/2010/main" val="3423527068"/>
              </p:ext>
            </p:extLst>
          </p:nvPr>
        </p:nvGraphicFramePr>
        <p:xfrm>
          <a:off x="2588831" y="1414235"/>
          <a:ext cx="10120282" cy="4901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AB762613-DE89-8DDB-6D8B-D1A4D7E02BCC}"/>
              </a:ext>
            </a:extLst>
          </p:cNvPr>
          <p:cNvPicPr>
            <a:picLocks noChangeAspect="1"/>
          </p:cNvPicPr>
          <p:nvPr/>
        </p:nvPicPr>
        <p:blipFill>
          <a:blip r:embed="rId7"/>
          <a:stretch>
            <a:fillRect/>
          </a:stretch>
        </p:blipFill>
        <p:spPr>
          <a:xfrm>
            <a:off x="706000" y="1410688"/>
            <a:ext cx="2286868" cy="4881449"/>
          </a:xfrm>
          <a:prstGeom prst="rect">
            <a:avLst/>
          </a:prstGeom>
        </p:spPr>
      </p:pic>
    </p:spTree>
    <p:extLst>
      <p:ext uri="{BB962C8B-B14F-4D97-AF65-F5344CB8AC3E}">
        <p14:creationId xmlns:p14="http://schemas.microsoft.com/office/powerpoint/2010/main" val="123592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838200" y="902492"/>
            <a:ext cx="10515600" cy="466344"/>
          </a:xfrm>
        </p:spPr>
        <p:txBody>
          <a:bodyPr/>
          <a:lstStyle/>
          <a:p>
            <a:r>
              <a:rPr lang="en-US" sz="3200" cap="none" dirty="0">
                <a:latin typeface="+mj-lt"/>
              </a:rPr>
              <a:t>Reflection</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3125971" y="1628806"/>
            <a:ext cx="6273209" cy="1541721"/>
          </a:xfrm>
        </p:spPr>
        <p:txBody>
          <a:bodyPr>
            <a:noAutofit/>
          </a:bodyPr>
          <a:lstStyle/>
          <a:p>
            <a:pPr>
              <a:buAutoNum type="arabicPeriod"/>
            </a:pPr>
            <a:r>
              <a:rPr lang="en-US" sz="2800" dirty="0"/>
              <a:t> Which of these promising </a:t>
            </a:r>
          </a:p>
          <a:p>
            <a:r>
              <a:rPr lang="en-US" sz="2800" dirty="0"/>
              <a:t>practices does your district or school </a:t>
            </a:r>
            <a:r>
              <a:rPr lang="en-US" sz="2800" b="1" dirty="0"/>
              <a:t>already</a:t>
            </a:r>
            <a:r>
              <a:rPr lang="en-US" sz="2800" dirty="0"/>
              <a:t> </a:t>
            </a:r>
            <a:r>
              <a:rPr lang="en-US" sz="2800" b="1" dirty="0"/>
              <a:t>incorporate</a:t>
            </a:r>
            <a:r>
              <a:rPr lang="en-US" sz="2800" dirty="0"/>
              <a:t> effectively?</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2022</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22</a:t>
            </a:fld>
            <a:endParaRPr lang="en-US" dirty="0"/>
          </a:p>
        </p:txBody>
      </p:sp>
      <p:sp>
        <p:nvSpPr>
          <p:cNvPr id="6" name="TextBox 5">
            <a:extLst>
              <a:ext uri="{FF2B5EF4-FFF2-40B4-BE49-F238E27FC236}">
                <a16:creationId xmlns:a16="http://schemas.microsoft.com/office/drawing/2014/main" id="{F1D87D47-C8BE-1115-7D5D-7BF8D63147DD}"/>
              </a:ext>
            </a:extLst>
          </p:cNvPr>
          <p:cNvSpPr txBox="1"/>
          <p:nvPr/>
        </p:nvSpPr>
        <p:spPr>
          <a:xfrm>
            <a:off x="2179674" y="3122673"/>
            <a:ext cx="7772399" cy="1815882"/>
          </a:xfrm>
          <a:prstGeom prst="rect">
            <a:avLst/>
          </a:prstGeom>
          <a:noFill/>
        </p:spPr>
        <p:txBody>
          <a:bodyPr wrap="square" rtlCol="0">
            <a:spAutoFit/>
          </a:bodyPr>
          <a:lstStyle/>
          <a:p>
            <a:pPr algn="ctr"/>
            <a:r>
              <a:rPr lang="en-US" sz="2800" dirty="0"/>
              <a:t>2. What are one or two promising practices you could </a:t>
            </a:r>
            <a:r>
              <a:rPr lang="en-US" sz="2800" b="1" dirty="0"/>
              <a:t>prioritize as areas for improvement </a:t>
            </a:r>
            <a:r>
              <a:rPr lang="en-US" sz="2800" dirty="0"/>
              <a:t>that would have the </a:t>
            </a:r>
            <a:r>
              <a:rPr lang="en-US" sz="2800" b="1" dirty="0"/>
              <a:t>greatest positive impact </a:t>
            </a:r>
            <a:r>
              <a:rPr lang="en-US" sz="2800" dirty="0"/>
              <a:t>for gifted EMLLs in your program?</a:t>
            </a:r>
          </a:p>
        </p:txBody>
      </p:sp>
      <p:sp>
        <p:nvSpPr>
          <p:cNvPr id="8" name="Footer Placeholder 4">
            <a:extLst>
              <a:ext uri="{FF2B5EF4-FFF2-40B4-BE49-F238E27FC236}">
                <a16:creationId xmlns:a16="http://schemas.microsoft.com/office/drawing/2014/main" id="{95C242FF-AD28-3904-B2AD-177985E6A7CF}"/>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1161331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p:txBody>
          <a:bodyPr/>
          <a:lstStyle/>
          <a:p>
            <a:r>
              <a:rPr lang="en-US" dirty="0"/>
              <a:t>Summary</a:t>
            </a: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2"/>
          </p:nvPr>
        </p:nvSpPr>
        <p:spPr>
          <a:xfrm>
            <a:off x="576071" y="1716289"/>
            <a:ext cx="5144244" cy="4346803"/>
          </a:xfrm>
        </p:spPr>
        <p:txBody>
          <a:bodyPr>
            <a:normAutofit/>
          </a:bodyPr>
          <a:lstStyle/>
          <a:p>
            <a:pPr marL="285750" indent="-285750">
              <a:buFont typeface="Arial" panose="020B0604020202020204" pitchFamily="34" charset="0"/>
              <a:buChar char="•"/>
            </a:pPr>
            <a:r>
              <a:rPr lang="en-US" sz="2400" dirty="0"/>
              <a:t>Seek to </a:t>
            </a:r>
            <a:r>
              <a:rPr lang="en-US" sz="2400" b="1" dirty="0"/>
              <a:t>discover and develop talent</a:t>
            </a:r>
            <a:r>
              <a:rPr lang="en-US" sz="2400" dirty="0"/>
              <a:t>, rather than expecting gifted EMLLs to meet stringent criteria on their own</a:t>
            </a:r>
          </a:p>
          <a:p>
            <a:pPr marL="285750" indent="-285750">
              <a:buFont typeface="Arial" panose="020B0604020202020204" pitchFamily="34" charset="0"/>
              <a:buChar char="•"/>
            </a:pPr>
            <a:r>
              <a:rPr lang="en-US" sz="2400" dirty="0"/>
              <a:t>View multilingualism and multiculturalism as </a:t>
            </a:r>
            <a:r>
              <a:rPr lang="en-US" sz="2400" b="1" dirty="0"/>
              <a:t>assets</a:t>
            </a:r>
            <a:r>
              <a:rPr lang="en-US" sz="2400" dirty="0"/>
              <a:t> rather than deficits</a:t>
            </a:r>
          </a:p>
          <a:p>
            <a:pPr marL="285750" indent="-285750">
              <a:buFont typeface="Arial" panose="020B0604020202020204" pitchFamily="34" charset="0"/>
              <a:buChar char="•"/>
            </a:pPr>
            <a:r>
              <a:rPr lang="en-US" sz="2400" dirty="0"/>
              <a:t>Make </a:t>
            </a:r>
            <a:r>
              <a:rPr lang="en-US" sz="2400" b="1" dirty="0"/>
              <a:t>accommodations </a:t>
            </a:r>
            <a:r>
              <a:rPr lang="en-US" sz="2400" dirty="0"/>
              <a:t>that allow gifted EMLLs to engage with </a:t>
            </a:r>
            <a:r>
              <a:rPr lang="en-US" sz="2400" b="1" dirty="0"/>
              <a:t>challenging</a:t>
            </a:r>
            <a:r>
              <a:rPr lang="en-US" sz="2400" dirty="0"/>
              <a:t> thinking and content in order to build on their </a:t>
            </a:r>
            <a:r>
              <a:rPr lang="en-US" sz="2400" b="1" dirty="0"/>
              <a:t>strengths</a:t>
            </a:r>
            <a:r>
              <a:rPr lang="en-US" sz="2400" dirty="0"/>
              <a:t>, rather than lessening rigor to focus on basic skills</a:t>
            </a:r>
          </a:p>
        </p:txBody>
      </p:sp>
      <p:sp>
        <p:nvSpPr>
          <p:cNvPr id="4" name="Date Placeholder 3">
            <a:extLst>
              <a:ext uri="{FF2B5EF4-FFF2-40B4-BE49-F238E27FC236}">
                <a16:creationId xmlns:a16="http://schemas.microsoft.com/office/drawing/2014/main" id="{90EE3569-F451-360A-870F-C2F3992E9A8C}"/>
              </a:ext>
            </a:extLst>
          </p:cNvPr>
          <p:cNvSpPr>
            <a:spLocks noGrp="1"/>
          </p:cNvSpPr>
          <p:nvPr>
            <p:ph type="dt" sz="half" idx="10"/>
          </p:nvPr>
        </p:nvSpPr>
        <p:spPr/>
        <p:txBody>
          <a:bodyPr/>
          <a:lstStyle/>
          <a:p>
            <a:r>
              <a:rPr lang="en-US" dirty="0"/>
              <a:t>2022</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a:lstStyle/>
          <a:p>
            <a:fld id="{58FB4751-880F-D840-AAA9-3A15815CC996}" type="slidenum">
              <a:rPr lang="en-US" smtClean="0"/>
              <a:t>23</a:t>
            </a:fld>
            <a:endParaRPr lang="en-US" dirty="0"/>
          </a:p>
        </p:txBody>
      </p:sp>
      <p:sp>
        <p:nvSpPr>
          <p:cNvPr id="11" name="Footer Placeholder 4">
            <a:extLst>
              <a:ext uri="{FF2B5EF4-FFF2-40B4-BE49-F238E27FC236}">
                <a16:creationId xmlns:a16="http://schemas.microsoft.com/office/drawing/2014/main" id="{35E47393-F9DC-9580-19C5-1BADC27175C3}"/>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
        <p:nvSpPr>
          <p:cNvPr id="13" name="Picture Placeholder 12">
            <a:extLst>
              <a:ext uri="{FF2B5EF4-FFF2-40B4-BE49-F238E27FC236}">
                <a16:creationId xmlns:a16="http://schemas.microsoft.com/office/drawing/2014/main" id="{3540F8B4-5803-81C7-4E35-8CED7FB128D0}"/>
              </a:ext>
            </a:extLst>
          </p:cNvPr>
          <p:cNvSpPr>
            <a:spLocks noGrp="1"/>
          </p:cNvSpPr>
          <p:nvPr>
            <p:ph type="pic" idx="1"/>
          </p:nvPr>
        </p:nvSpPr>
        <p:spPr/>
      </p:sp>
      <p:pic>
        <p:nvPicPr>
          <p:cNvPr id="15" name="Picture 2" descr="Changing Gears: Addressing Virginia's Persistent Lack of Support for English  Learner Students - The Commonwealth Institute - The Commonwealth Institute">
            <a:extLst>
              <a:ext uri="{FF2B5EF4-FFF2-40B4-BE49-F238E27FC236}">
                <a16:creationId xmlns:a16="http://schemas.microsoft.com/office/drawing/2014/main" id="{69C876AF-0952-B320-1721-7C77E6B79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90900" y="794908"/>
            <a:ext cx="6024316" cy="505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0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731875" y="2816352"/>
            <a:ext cx="10515600" cy="466344"/>
          </a:xfrm>
        </p:spPr>
        <p:txBody>
          <a:bodyPr/>
          <a:lstStyle/>
          <a:p>
            <a:r>
              <a:rPr lang="en-US" sz="4800" cap="none" dirty="0">
                <a:latin typeface="+mj-lt"/>
              </a:rPr>
              <a:t>Questions?</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2022</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24</a:t>
            </a:fld>
            <a:endParaRPr lang="en-US" dirty="0"/>
          </a:p>
        </p:txBody>
      </p:sp>
      <p:sp>
        <p:nvSpPr>
          <p:cNvPr id="8" name="Footer Placeholder 4">
            <a:extLst>
              <a:ext uri="{FF2B5EF4-FFF2-40B4-BE49-F238E27FC236}">
                <a16:creationId xmlns:a16="http://schemas.microsoft.com/office/drawing/2014/main" id="{95C242FF-AD28-3904-B2AD-177985E6A7CF}"/>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67308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D2D7-9D94-550C-1F0E-F5171BB1A3CF}"/>
              </a:ext>
            </a:extLst>
          </p:cNvPr>
          <p:cNvSpPr>
            <a:spLocks noGrp="1"/>
          </p:cNvSpPr>
          <p:nvPr>
            <p:ph type="title"/>
          </p:nvPr>
        </p:nvSpPr>
        <p:spPr/>
        <p:txBody>
          <a:bodyPr/>
          <a:lstStyle/>
          <a:p>
            <a:r>
              <a:rPr lang="en-US" dirty="0"/>
              <a:t>References &amp; Further Research</a:t>
            </a:r>
          </a:p>
        </p:txBody>
      </p:sp>
      <p:sp>
        <p:nvSpPr>
          <p:cNvPr id="3" name="Content Placeholder 2">
            <a:extLst>
              <a:ext uri="{FF2B5EF4-FFF2-40B4-BE49-F238E27FC236}">
                <a16:creationId xmlns:a16="http://schemas.microsoft.com/office/drawing/2014/main" id="{0E6A548A-1B41-E79B-7D32-0FABF1407123}"/>
              </a:ext>
            </a:extLst>
          </p:cNvPr>
          <p:cNvSpPr>
            <a:spLocks noGrp="1"/>
          </p:cNvSpPr>
          <p:nvPr>
            <p:ph idx="1"/>
          </p:nvPr>
        </p:nvSpPr>
        <p:spPr>
          <a:xfrm>
            <a:off x="571819" y="1628701"/>
            <a:ext cx="10949621" cy="3877056"/>
          </a:xfrm>
        </p:spPr>
        <p:txBody>
          <a:bodyPr>
            <a:noAutofit/>
          </a:bodyPr>
          <a:lstStyle/>
          <a:p>
            <a:r>
              <a:rPr lang="en-US" sz="1700" dirty="0"/>
              <a:t>Castellano, J. A., &amp; Diaz, E. I. (2002). Reaching New Horizons: Gifted and Talented Education for Culturally and Linguistically Diverse Students. </a:t>
            </a:r>
          </a:p>
          <a:p>
            <a:r>
              <a:rPr lang="en-US" sz="1700" dirty="0"/>
              <a:t>DuBois, M. P., &amp; Greene, R. M. (2021). Supporting Gifted ELLs in the Latinx Community: Practical Strategies, K-12. Routledge, Taylor &amp; Francis Group.</a:t>
            </a:r>
          </a:p>
          <a:p>
            <a:r>
              <a:rPr lang="en-US" sz="1700" dirty="0" err="1"/>
              <a:t>Gubbins</a:t>
            </a:r>
            <a:r>
              <a:rPr lang="en-US" sz="1700" dirty="0"/>
              <a:t>, E. J., </a:t>
            </a:r>
            <a:r>
              <a:rPr lang="en-US" sz="1700" dirty="0" err="1"/>
              <a:t>Siegle</a:t>
            </a:r>
            <a:r>
              <a:rPr lang="en-US" sz="1700" dirty="0"/>
              <a:t>, D., Hamilton, R., Peters, P., Carpenter, A. Y., O'Rourke, P., ... &amp; </a:t>
            </a:r>
            <a:r>
              <a:rPr lang="en-US" sz="1700" dirty="0" err="1"/>
              <a:t>Estepar</a:t>
            </a:r>
            <a:r>
              <a:rPr lang="en-US" sz="1700" dirty="0"/>
              <a:t>-Garcia, W. (2018). Exploratory Study on the Identification of English Learners for Gifted and Talented Programs. Grantee Submission. </a:t>
            </a:r>
          </a:p>
          <a:p>
            <a:r>
              <a:rPr lang="en-US" sz="1700" dirty="0" err="1"/>
              <a:t>Gubbins</a:t>
            </a:r>
            <a:r>
              <a:rPr lang="en-US" sz="1700" dirty="0"/>
              <a:t>, E. J., </a:t>
            </a:r>
            <a:r>
              <a:rPr lang="en-US" sz="1700" dirty="0" err="1"/>
              <a:t>Siegle</a:t>
            </a:r>
            <a:r>
              <a:rPr lang="en-US" sz="1700" dirty="0"/>
              <a:t>, D., Peters, P. M., Carpenter, A.Y., Hamilton, R., </a:t>
            </a:r>
            <a:r>
              <a:rPr lang="en-US" sz="1700" dirty="0" err="1"/>
              <a:t>McCoach</a:t>
            </a:r>
            <a:r>
              <a:rPr lang="en-US" sz="1700" dirty="0"/>
              <a:t>, D. B., Puryear, J. S., Langley, S. D., &amp; Long, D. (2020). Promising practices for improving identification of English learners for gifted and talented programs. Journal for the Education of the Gifted, 43(4), 336–369. https://doi.org/10.1177/0162353220955241</a:t>
            </a:r>
          </a:p>
          <a:p>
            <a:r>
              <a:rPr lang="en-US" sz="1700" dirty="0"/>
              <a:t>Hamilton, R., Long, D., </a:t>
            </a:r>
            <a:r>
              <a:rPr lang="en-US" sz="1700" dirty="0" err="1"/>
              <a:t>McCoach</a:t>
            </a:r>
            <a:r>
              <a:rPr lang="en-US" sz="1700" dirty="0"/>
              <a:t>, D. B., </a:t>
            </a:r>
            <a:r>
              <a:rPr lang="en-US" sz="1700" dirty="0" err="1"/>
              <a:t>Hemmler</a:t>
            </a:r>
            <a:r>
              <a:rPr lang="en-US" sz="1700" dirty="0"/>
              <a:t>, V., </a:t>
            </a:r>
            <a:r>
              <a:rPr lang="en-US" sz="1700" dirty="0" err="1"/>
              <a:t>Siegle</a:t>
            </a:r>
            <a:r>
              <a:rPr lang="en-US" sz="1700" dirty="0"/>
              <a:t>, D., Newton, S. D., </a:t>
            </a:r>
            <a:r>
              <a:rPr lang="en-US" sz="1700" dirty="0" err="1"/>
              <a:t>Gubbins</a:t>
            </a:r>
            <a:r>
              <a:rPr lang="en-US" sz="1700" dirty="0"/>
              <a:t>, E. J., &amp; Callahan, C. M. (2020). Proficiency and Giftedness: The Role of Language Comprehension in Gifted Identification and Achievement. Journal for the Education of the Gifted, 43(4), 370–404. </a:t>
            </a:r>
          </a:p>
          <a:p>
            <a:r>
              <a:rPr lang="en-US" sz="1700" dirty="0"/>
              <a:t>Kitano, M. K., &amp; Pedersen, K. S. (2002). Action Research and Practical Inquiry: Teaching Gifted English Learners. Journal for the Education of the Gifted, 26(2), 132–147.</a:t>
            </a:r>
          </a:p>
          <a:p>
            <a:r>
              <a:rPr lang="en-US" sz="1700" dirty="0"/>
              <a:t>Lindo, M. (2018). Differences in English Language Proficiency Growth: A Possible Indicator of Giftedness for English Learners [ProQuest LLC]. In ProQuest LLC. </a:t>
            </a:r>
          </a:p>
        </p:txBody>
      </p:sp>
      <p:sp>
        <p:nvSpPr>
          <p:cNvPr id="4" name="Date Placeholder 3">
            <a:extLst>
              <a:ext uri="{FF2B5EF4-FFF2-40B4-BE49-F238E27FC236}">
                <a16:creationId xmlns:a16="http://schemas.microsoft.com/office/drawing/2014/main" id="{79524D01-6C70-A000-B272-D458EDEED875}"/>
              </a:ext>
            </a:extLst>
          </p:cNvPr>
          <p:cNvSpPr>
            <a:spLocks noGrp="1"/>
          </p:cNvSpPr>
          <p:nvPr>
            <p:ph type="dt" sz="half" idx="10"/>
          </p:nvPr>
        </p:nvSpPr>
        <p:spPr/>
        <p:txBody>
          <a:bodyPr/>
          <a:lstStyle/>
          <a:p>
            <a:r>
              <a:rPr lang="en-US" dirty="0"/>
              <a:t>2022</a:t>
            </a:r>
          </a:p>
        </p:txBody>
      </p:sp>
      <p:sp>
        <p:nvSpPr>
          <p:cNvPr id="6" name="Slide Number Placeholder 5">
            <a:extLst>
              <a:ext uri="{FF2B5EF4-FFF2-40B4-BE49-F238E27FC236}">
                <a16:creationId xmlns:a16="http://schemas.microsoft.com/office/drawing/2014/main" id="{11263EDA-8ABF-E086-DD09-83CD0DE67F0F}"/>
              </a:ext>
            </a:extLst>
          </p:cNvPr>
          <p:cNvSpPr>
            <a:spLocks noGrp="1"/>
          </p:cNvSpPr>
          <p:nvPr>
            <p:ph type="sldNum" sz="quarter" idx="12"/>
          </p:nvPr>
        </p:nvSpPr>
        <p:spPr/>
        <p:txBody>
          <a:bodyPr/>
          <a:lstStyle/>
          <a:p>
            <a:fld id="{58FB4751-880F-D840-AAA9-3A15815CC996}" type="slidenum">
              <a:rPr lang="en-US" smtClean="0"/>
              <a:t>25</a:t>
            </a:fld>
            <a:endParaRPr lang="en-US" dirty="0"/>
          </a:p>
        </p:txBody>
      </p:sp>
      <p:sp>
        <p:nvSpPr>
          <p:cNvPr id="8" name="Footer Placeholder 4">
            <a:extLst>
              <a:ext uri="{FF2B5EF4-FFF2-40B4-BE49-F238E27FC236}">
                <a16:creationId xmlns:a16="http://schemas.microsoft.com/office/drawing/2014/main" id="{9544F981-100E-B623-3FB3-0CBD6E6DE81F}"/>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355309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D2D7-9D94-550C-1F0E-F5171BB1A3CF}"/>
              </a:ext>
            </a:extLst>
          </p:cNvPr>
          <p:cNvSpPr>
            <a:spLocks noGrp="1"/>
          </p:cNvSpPr>
          <p:nvPr>
            <p:ph type="title"/>
          </p:nvPr>
        </p:nvSpPr>
        <p:spPr>
          <a:xfrm>
            <a:off x="576072" y="704088"/>
            <a:ext cx="10945368" cy="676656"/>
          </a:xfrm>
        </p:spPr>
        <p:txBody>
          <a:bodyPr/>
          <a:lstStyle/>
          <a:p>
            <a:r>
              <a:rPr lang="en-US" dirty="0"/>
              <a:t>References &amp; Further Research, cont.</a:t>
            </a:r>
          </a:p>
        </p:txBody>
      </p:sp>
      <p:sp>
        <p:nvSpPr>
          <p:cNvPr id="3" name="Content Placeholder 2">
            <a:extLst>
              <a:ext uri="{FF2B5EF4-FFF2-40B4-BE49-F238E27FC236}">
                <a16:creationId xmlns:a16="http://schemas.microsoft.com/office/drawing/2014/main" id="{0E6A548A-1B41-E79B-7D32-0FABF1407123}"/>
              </a:ext>
            </a:extLst>
          </p:cNvPr>
          <p:cNvSpPr>
            <a:spLocks noGrp="1"/>
          </p:cNvSpPr>
          <p:nvPr>
            <p:ph idx="1"/>
          </p:nvPr>
        </p:nvSpPr>
        <p:spPr>
          <a:xfrm>
            <a:off x="571819" y="1841356"/>
            <a:ext cx="10949621" cy="3877056"/>
          </a:xfrm>
        </p:spPr>
        <p:txBody>
          <a:bodyPr>
            <a:noAutofit/>
          </a:bodyPr>
          <a:lstStyle/>
          <a:p>
            <a:r>
              <a:rPr lang="en-US" sz="1700" dirty="0"/>
              <a:t>Lohman, D. F., </a:t>
            </a:r>
            <a:r>
              <a:rPr lang="en-US" sz="1700" dirty="0" err="1"/>
              <a:t>Korb</a:t>
            </a:r>
            <a:r>
              <a:rPr lang="en-US" sz="1700" dirty="0"/>
              <a:t>, K. A., &amp; Lakin, J. M. (2008). Identifying Academically Gifted English-Language Learners Using Nonverbal Tests: A Comparison of the Raven, NNAT, and </a:t>
            </a:r>
            <a:r>
              <a:rPr lang="en-US" sz="1700" dirty="0" err="1"/>
              <a:t>CogAT</a:t>
            </a:r>
            <a:r>
              <a:rPr lang="en-US" sz="1700" dirty="0"/>
              <a:t>. Gifted Child Quarterly, 52(4), 275–296. </a:t>
            </a:r>
          </a:p>
          <a:p>
            <a:r>
              <a:rPr lang="en-US" sz="1700" dirty="0"/>
              <a:t>Mun, R. U., </a:t>
            </a:r>
            <a:r>
              <a:rPr lang="en-US" sz="1700" dirty="0" err="1"/>
              <a:t>Hemmler</a:t>
            </a:r>
            <a:r>
              <a:rPr lang="en-US" sz="1700" dirty="0"/>
              <a:t>, V., Langley, S. D., Ware, S., </a:t>
            </a:r>
            <a:r>
              <a:rPr lang="en-US" sz="1700" dirty="0" err="1"/>
              <a:t>Gubbins</a:t>
            </a:r>
            <a:r>
              <a:rPr lang="en-US" sz="1700" dirty="0"/>
              <a:t>, E. J., Callahan, C. M., </a:t>
            </a:r>
            <a:r>
              <a:rPr lang="en-US" sz="1700" dirty="0" err="1"/>
              <a:t>McCoach</a:t>
            </a:r>
            <a:r>
              <a:rPr lang="en-US" sz="1700" dirty="0"/>
              <a:t>, D. B., &amp; </a:t>
            </a:r>
            <a:r>
              <a:rPr lang="en-US" sz="1700" dirty="0" err="1"/>
              <a:t>Siegle</a:t>
            </a:r>
            <a:r>
              <a:rPr lang="en-US" sz="1700" dirty="0"/>
              <a:t>, D. (2020). Identifying and serving English learners in gifted education: Looking back and moving forward. Journal for the Education of the Gifted, 43(4), 297-335. https://doi.org/10.1177/0162353220955230</a:t>
            </a:r>
          </a:p>
          <a:p>
            <a:r>
              <a:rPr lang="en-US" sz="1700" dirty="0"/>
              <a:t>Mun, R. U., Langley, S. D., Ware, S., </a:t>
            </a:r>
            <a:r>
              <a:rPr lang="en-US" sz="1700" dirty="0" err="1"/>
              <a:t>Gubbins</a:t>
            </a:r>
            <a:r>
              <a:rPr lang="en-US" sz="1700" dirty="0"/>
              <a:t>, E. J., </a:t>
            </a:r>
            <a:r>
              <a:rPr lang="en-US" sz="1700" dirty="0" err="1"/>
              <a:t>Siegle</a:t>
            </a:r>
            <a:r>
              <a:rPr lang="en-US" sz="1700" dirty="0"/>
              <a:t>, D., Callahan, C. M., </a:t>
            </a:r>
            <a:r>
              <a:rPr lang="en-US" sz="1700" dirty="0" err="1"/>
              <a:t>McCoach</a:t>
            </a:r>
            <a:r>
              <a:rPr lang="en-US" sz="1700" dirty="0"/>
              <a:t>, D. B., Hamilton, R., &amp; National Center for Research on Gifted Education (NCRGE). (2016). Effective Practices for Identifying and Serving English Learners in Gifted Education: A Systematic Review of Literature. In Grantee Submission. Grantee Submission.</a:t>
            </a:r>
          </a:p>
          <a:p>
            <a:r>
              <a:rPr lang="en-US" sz="1700" dirty="0"/>
              <a:t>Office of English Language Acquisition (OELA) (ED). (2021). English Learners in Gifted and Talented Programs. Office of English Language Acquisition, US Department of Education.</a:t>
            </a:r>
          </a:p>
          <a:p>
            <a:r>
              <a:rPr lang="en-US" sz="1700" dirty="0"/>
              <a:t>Patterson-Davidson, V. L. (2012). The Underrepresentation of English Learners in Mississippi’s Intellectually Gifted Education Program: A Framework for Change [ProQuest LLC]. In ProQuest LLC. </a:t>
            </a:r>
          </a:p>
          <a:p>
            <a:r>
              <a:rPr lang="en-US" sz="1700" dirty="0"/>
              <a:t>Ruiz de Castilla, V., August, D., &amp; Texas Education Research Center. (2017). Identification of Gifted and Talented English Learner Students in Grades K-5 in Texas: Lessons from Student-Level Data. Policy Brief. In Texas Education Research Center. Texas Education Research Center.</a:t>
            </a:r>
          </a:p>
        </p:txBody>
      </p:sp>
      <p:sp>
        <p:nvSpPr>
          <p:cNvPr id="4" name="Date Placeholder 3">
            <a:extLst>
              <a:ext uri="{FF2B5EF4-FFF2-40B4-BE49-F238E27FC236}">
                <a16:creationId xmlns:a16="http://schemas.microsoft.com/office/drawing/2014/main" id="{79524D01-6C70-A000-B272-D458EDEED875}"/>
              </a:ext>
            </a:extLst>
          </p:cNvPr>
          <p:cNvSpPr>
            <a:spLocks noGrp="1"/>
          </p:cNvSpPr>
          <p:nvPr>
            <p:ph type="dt" sz="half" idx="10"/>
          </p:nvPr>
        </p:nvSpPr>
        <p:spPr/>
        <p:txBody>
          <a:bodyPr/>
          <a:lstStyle/>
          <a:p>
            <a:r>
              <a:rPr lang="en-US" dirty="0"/>
              <a:t>2022</a:t>
            </a:r>
          </a:p>
        </p:txBody>
      </p:sp>
      <p:sp>
        <p:nvSpPr>
          <p:cNvPr id="6" name="Slide Number Placeholder 5">
            <a:extLst>
              <a:ext uri="{FF2B5EF4-FFF2-40B4-BE49-F238E27FC236}">
                <a16:creationId xmlns:a16="http://schemas.microsoft.com/office/drawing/2014/main" id="{11263EDA-8ABF-E086-DD09-83CD0DE67F0F}"/>
              </a:ext>
            </a:extLst>
          </p:cNvPr>
          <p:cNvSpPr>
            <a:spLocks noGrp="1"/>
          </p:cNvSpPr>
          <p:nvPr>
            <p:ph type="sldNum" sz="quarter" idx="12"/>
          </p:nvPr>
        </p:nvSpPr>
        <p:spPr/>
        <p:txBody>
          <a:bodyPr/>
          <a:lstStyle/>
          <a:p>
            <a:fld id="{58FB4751-880F-D840-AAA9-3A15815CC996}" type="slidenum">
              <a:rPr lang="en-US" smtClean="0"/>
              <a:t>26</a:t>
            </a:fld>
            <a:endParaRPr lang="en-US" dirty="0"/>
          </a:p>
        </p:txBody>
      </p:sp>
      <p:sp>
        <p:nvSpPr>
          <p:cNvPr id="8" name="Footer Placeholder 4">
            <a:extLst>
              <a:ext uri="{FF2B5EF4-FFF2-40B4-BE49-F238E27FC236}">
                <a16:creationId xmlns:a16="http://schemas.microsoft.com/office/drawing/2014/main" id="{9544F981-100E-B623-3FB3-0CBD6E6DE81F}"/>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325274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460202" y="1149166"/>
            <a:ext cx="9144000" cy="2387600"/>
          </a:xfrm>
        </p:spPr>
        <p:txBody>
          <a:bodyPr/>
          <a:lstStyle/>
          <a:p>
            <a:r>
              <a:rPr lang="en-US"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438936" y="3602038"/>
            <a:ext cx="9144000" cy="1655762"/>
          </a:xfrm>
        </p:spPr>
        <p:txBody>
          <a:bodyPr/>
          <a:lstStyle/>
          <a:p>
            <a:r>
              <a:rPr lang="en-US" dirty="0"/>
              <a:t>Hannah Kaptur</a:t>
            </a:r>
          </a:p>
          <a:p>
            <a:r>
              <a:rPr lang="en-US" dirty="0">
                <a:hlinkClick r:id="rId2"/>
              </a:rPr>
              <a:t>hkaptur@gmail.com</a:t>
            </a:r>
            <a:r>
              <a:rPr lang="en-US" dirty="0"/>
              <a:t> </a:t>
            </a:r>
          </a:p>
        </p:txBody>
      </p:sp>
    </p:spTree>
    <p:extLst>
      <p:ext uri="{BB962C8B-B14F-4D97-AF65-F5344CB8AC3E}">
        <p14:creationId xmlns:p14="http://schemas.microsoft.com/office/powerpoint/2010/main" val="257793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94BE5F9-DACD-E4AD-9436-8500E565D78A}"/>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2022</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3</a:t>
            </a:fld>
            <a:endParaRPr lang="en-US"/>
          </a:p>
        </p:txBody>
      </p:sp>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576072" y="704088"/>
            <a:ext cx="10515600" cy="676656"/>
          </a:xfrm>
        </p:spPr>
        <p:txBody>
          <a:bodyPr anchor="ctr">
            <a:normAutofit/>
          </a:bodyPr>
          <a:lstStyle/>
          <a:p>
            <a:r>
              <a:rPr lang="en-US" sz="4100"/>
              <a:t>Session Goals</a:t>
            </a:r>
          </a:p>
        </p:txBody>
      </p:sp>
      <p:graphicFrame>
        <p:nvGraphicFramePr>
          <p:cNvPr id="16" name="Content Placeholder 3">
            <a:extLst>
              <a:ext uri="{FF2B5EF4-FFF2-40B4-BE49-F238E27FC236}">
                <a16:creationId xmlns:a16="http://schemas.microsoft.com/office/drawing/2014/main" id="{61847942-F4FD-B372-A9AB-08C353AFC2DE}"/>
              </a:ext>
            </a:extLst>
          </p:cNvPr>
          <p:cNvGraphicFramePr>
            <a:graphicFrameLocks noGrp="1"/>
          </p:cNvGraphicFramePr>
          <p:nvPr>
            <p:ph idx="1"/>
            <p:extLst>
              <p:ext uri="{D42A27DB-BD31-4B8C-83A1-F6EECF244321}">
                <p14:modId xmlns:p14="http://schemas.microsoft.com/office/powerpoint/2010/main" val="3050602332"/>
              </p:ext>
            </p:extLst>
          </p:nvPr>
        </p:nvGraphicFramePr>
        <p:xfrm>
          <a:off x="233916" y="1901951"/>
          <a:ext cx="11546958" cy="4031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16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dirty="0"/>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2938899911"/>
              </p:ext>
            </p:extLst>
          </p:nvPr>
        </p:nvGraphicFramePr>
        <p:xfrm>
          <a:off x="7791450" y="1169988"/>
          <a:ext cx="4132263" cy="4924974"/>
        </p:xfrm>
        <a:graphic>
          <a:graphicData uri="http://schemas.openxmlformats.org/drawingml/2006/table">
            <a:tbl>
              <a:tblPr firstRow="1" bandRow="1"/>
              <a:tblGrid>
                <a:gridCol w="4132263">
                  <a:extLst>
                    <a:ext uri="{9D8B030D-6E8A-4147-A177-3AD203B41FA5}">
                      <a16:colId xmlns:a16="http://schemas.microsoft.com/office/drawing/2014/main" val="1563570424"/>
                    </a:ext>
                  </a:extLst>
                </a:gridCol>
              </a:tblGrid>
              <a:tr h="7556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Where We Stand</a:t>
                      </a:r>
                    </a:p>
                    <a:p>
                      <a:pPr algn="r"/>
                      <a:r>
                        <a:rPr lang="en-US" sz="1800" dirty="0">
                          <a:latin typeface="+mj-lt"/>
                        </a:rPr>
                        <a:t>5</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Barriers</a:t>
                      </a:r>
                    </a:p>
                    <a:p>
                      <a:pPr marL="0" algn="r" defTabSz="914400" rtl="0" eaLnBrk="1" latinLnBrk="0" hangingPunct="1"/>
                      <a:r>
                        <a:rPr lang="en-US" sz="1800" kern="1200" dirty="0">
                          <a:solidFill>
                            <a:schemeClr val="tx1"/>
                          </a:solidFill>
                          <a:latin typeface="+mj-lt"/>
                          <a:ea typeface="+mn-ea"/>
                          <a:cs typeface="+mn-cs"/>
                        </a:rPr>
                        <a:t>10</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Promising Practices for Identification</a:t>
                      </a:r>
                    </a:p>
                    <a:p>
                      <a:pPr marL="0" algn="r" defTabSz="914400" rtl="0" eaLnBrk="1" latinLnBrk="0" hangingPunct="1"/>
                      <a:r>
                        <a:rPr lang="en-US" sz="1800" kern="1200" dirty="0">
                          <a:solidFill>
                            <a:schemeClr val="tx1"/>
                          </a:solidFill>
                          <a:latin typeface="+mj-lt"/>
                          <a:ea typeface="+mn-ea"/>
                          <a:cs typeface="+mn-cs"/>
                        </a:rPr>
                        <a:t>12</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0327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Promising Practices for Programming</a:t>
                      </a:r>
                    </a:p>
                    <a:p>
                      <a:pPr marL="0" algn="r" defTabSz="914400" rtl="0" eaLnBrk="1" latinLnBrk="0" hangingPunct="1"/>
                      <a:r>
                        <a:rPr lang="en-US" sz="1800" kern="1200" dirty="0">
                          <a:solidFill>
                            <a:schemeClr val="tx1"/>
                          </a:solidFill>
                          <a:latin typeface="+mj-lt"/>
                          <a:ea typeface="+mn-ea"/>
                          <a:cs typeface="+mn-cs"/>
                        </a:rPr>
                        <a:t>19</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9205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Summary</a:t>
                      </a:r>
                    </a:p>
                    <a:p>
                      <a:pPr marL="0" algn="r" defTabSz="914400" rtl="0" eaLnBrk="1" latinLnBrk="0" hangingPunct="1"/>
                      <a:r>
                        <a:rPr lang="en-US" sz="1800" kern="1200" dirty="0">
                          <a:solidFill>
                            <a:schemeClr val="tx1"/>
                          </a:solidFill>
                          <a:latin typeface="+mj-lt"/>
                          <a:ea typeface="+mn-ea"/>
                          <a:cs typeface="+mn-cs"/>
                        </a:rPr>
                        <a:t>23</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p:txBody>
          <a:bodyPr/>
          <a:lstStyle/>
          <a:p>
            <a:r>
              <a:rPr lang="en-US" dirty="0"/>
              <a:t>Where We Stand</a:t>
            </a:r>
          </a:p>
        </p:txBody>
      </p:sp>
    </p:spTree>
    <p:extLst>
      <p:ext uri="{BB962C8B-B14F-4D97-AF65-F5344CB8AC3E}">
        <p14:creationId xmlns:p14="http://schemas.microsoft.com/office/powerpoint/2010/main" val="52000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B801EE7-C3C0-5B30-EB9B-2C995032EE99}"/>
              </a:ext>
            </a:extLst>
          </p:cNvPr>
          <p:cNvSpPr>
            <a:spLocks noGrp="1"/>
          </p:cNvSpPr>
          <p:nvPr>
            <p:ph type="body" sz="half" idx="2"/>
          </p:nvPr>
        </p:nvSpPr>
        <p:spPr>
          <a:xfrm>
            <a:off x="576071" y="1909846"/>
            <a:ext cx="5293101" cy="4070729"/>
          </a:xfrm>
        </p:spPr>
        <p:txBody>
          <a:bodyPr>
            <a:noAutofit/>
          </a:bodyPr>
          <a:lstStyle/>
          <a:p>
            <a:r>
              <a:rPr lang="en-US" sz="2600" dirty="0"/>
              <a:t>Emerging Multilingual Learners (EMLLs) are the </a:t>
            </a:r>
            <a:r>
              <a:rPr lang="en-US" sz="2600" b="1" dirty="0"/>
              <a:t>fastest growing </a:t>
            </a:r>
            <a:r>
              <a:rPr lang="en-US" sz="2600" dirty="0"/>
              <a:t>population of learners in the United States. However, despite the growing numbers of EMLLs, their </a:t>
            </a:r>
            <a:r>
              <a:rPr lang="en-US" sz="2600" b="1" dirty="0"/>
              <a:t>representation</a:t>
            </a:r>
            <a:r>
              <a:rPr lang="en-US" sz="2600" dirty="0"/>
              <a:t> </a:t>
            </a:r>
            <a:r>
              <a:rPr lang="en-US" sz="2600" b="1" dirty="0"/>
              <a:t>in gifted </a:t>
            </a:r>
            <a:r>
              <a:rPr lang="en-US" sz="2600" dirty="0"/>
              <a:t>identification and programming continues to </a:t>
            </a:r>
            <a:r>
              <a:rPr lang="en-US" sz="2600" b="1" dirty="0"/>
              <a:t>lag behind</a:t>
            </a:r>
            <a:r>
              <a:rPr lang="en-US" sz="2600" dirty="0"/>
              <a:t> not only traditional populations of learners from advantaged communities, but also other </a:t>
            </a:r>
            <a:r>
              <a:rPr lang="en-US" sz="2600" b="1" dirty="0"/>
              <a:t>underserved</a:t>
            </a:r>
            <a:r>
              <a:rPr lang="en-US" sz="2600" dirty="0"/>
              <a:t> populations of learners.</a:t>
            </a:r>
            <a:endParaRPr lang="en-US" sz="1200" dirty="0"/>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2022</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6</a:t>
            </a:fld>
            <a:endParaRPr lang="en-US" dirty="0"/>
          </a:p>
        </p:txBody>
      </p:sp>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576071" y="810418"/>
            <a:ext cx="9144000" cy="676656"/>
          </a:xfrm>
        </p:spPr>
        <p:txBody>
          <a:bodyPr/>
          <a:lstStyle/>
          <a:p>
            <a:r>
              <a:rPr lang="en-US" sz="4200" cap="none" dirty="0">
                <a:latin typeface="+mj-lt"/>
              </a:rPr>
              <a:t>Representation of </a:t>
            </a:r>
            <a:br>
              <a:rPr lang="en-US" sz="4200" cap="none" dirty="0">
                <a:latin typeface="+mj-lt"/>
              </a:rPr>
            </a:br>
            <a:r>
              <a:rPr lang="en-US" sz="4200" cap="none" dirty="0">
                <a:latin typeface="+mj-lt"/>
              </a:rPr>
              <a:t>English Learners </a:t>
            </a:r>
            <a:r>
              <a:rPr lang="en-US" sz="1200" cap="none" dirty="0">
                <a:latin typeface="+mj-lt"/>
              </a:rPr>
              <a:t>(OELA, 2021)</a:t>
            </a:r>
            <a:endParaRPr lang="en-US" sz="4200" cap="none" dirty="0">
              <a:latin typeface="+mj-lt"/>
            </a:endParaRPr>
          </a:p>
        </p:txBody>
      </p:sp>
      <p:pic>
        <p:nvPicPr>
          <p:cNvPr id="7" name="Picture Placeholder 6" descr="A young child sitting at a desk&#10;&#10;Description automatically generated with low confidence">
            <a:extLst>
              <a:ext uri="{FF2B5EF4-FFF2-40B4-BE49-F238E27FC236}">
                <a16:creationId xmlns:a16="http://schemas.microsoft.com/office/drawing/2014/main" id="{F60010D5-3A98-2FF3-1574-3854E89FA393}"/>
              </a:ext>
            </a:extLst>
          </p:cNvPr>
          <p:cNvPicPr>
            <a:picLocks noGrp="1" noChangeAspect="1"/>
          </p:cNvPicPr>
          <p:nvPr>
            <p:ph type="pic" idx="1"/>
          </p:nvPr>
        </p:nvPicPr>
        <p:blipFill>
          <a:blip r:embed="rId2"/>
          <a:srcRect l="19512" r="19512"/>
          <a:stretch>
            <a:fillRect/>
          </a:stretch>
        </p:blipFill>
        <p:spPr>
          <a:xfrm>
            <a:off x="6646264" y="0"/>
            <a:ext cx="5545736" cy="6063092"/>
          </a:xfrm>
        </p:spPr>
      </p:pic>
      <p:sp>
        <p:nvSpPr>
          <p:cNvPr id="6" name="Footer Placeholder 4">
            <a:extLst>
              <a:ext uri="{FF2B5EF4-FFF2-40B4-BE49-F238E27FC236}">
                <a16:creationId xmlns:a16="http://schemas.microsoft.com/office/drawing/2014/main" id="{63477537-4CAC-F1CE-D000-845FC52F9440}"/>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150390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5923146F-A25E-D6F5-D591-7D06182A1135}"/>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pic>
        <p:nvPicPr>
          <p:cNvPr id="6" name="Picture 5" descr="A picture containing text, iPod&#10;&#10;Description automatically generated">
            <a:extLst>
              <a:ext uri="{FF2B5EF4-FFF2-40B4-BE49-F238E27FC236}">
                <a16:creationId xmlns:a16="http://schemas.microsoft.com/office/drawing/2014/main" id="{DACD78AA-C0A9-7C38-EB0D-38E1F10FC1ED}"/>
              </a:ext>
            </a:extLst>
          </p:cNvPr>
          <p:cNvPicPr>
            <a:picLocks noChangeAspect="1"/>
          </p:cNvPicPr>
          <p:nvPr/>
        </p:nvPicPr>
        <p:blipFill>
          <a:blip r:embed="rId2"/>
          <a:stretch>
            <a:fillRect/>
          </a:stretch>
        </p:blipFill>
        <p:spPr>
          <a:xfrm>
            <a:off x="0" y="2029025"/>
            <a:ext cx="7820297" cy="4281611"/>
          </a:xfrm>
          <a:prstGeom prst="rect">
            <a:avLst/>
          </a:prstGeom>
          <a:no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2022</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7</a:t>
            </a:fld>
            <a:endParaRPr lang="en-US" dirty="0"/>
          </a:p>
        </p:txBody>
      </p:sp>
      <p:sp>
        <p:nvSpPr>
          <p:cNvPr id="14" name="TextBox 13">
            <a:extLst>
              <a:ext uri="{FF2B5EF4-FFF2-40B4-BE49-F238E27FC236}">
                <a16:creationId xmlns:a16="http://schemas.microsoft.com/office/drawing/2014/main" id="{B43B7E3A-8D8D-C2A4-B0C5-21FC00735048}"/>
              </a:ext>
            </a:extLst>
          </p:cNvPr>
          <p:cNvSpPr txBox="1"/>
          <p:nvPr/>
        </p:nvSpPr>
        <p:spPr>
          <a:xfrm>
            <a:off x="8396369" y="2155679"/>
            <a:ext cx="3260651" cy="366254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t>Nationwide, during the 2017–18 school year, EMLLs were only </a:t>
            </a:r>
            <a:r>
              <a:rPr lang="en-US" sz="3600" b="1" dirty="0"/>
              <a:t>one-fifth</a:t>
            </a:r>
            <a:r>
              <a:rPr lang="en-US" sz="3200" b="1" dirty="0"/>
              <a:t> </a:t>
            </a:r>
            <a:r>
              <a:rPr lang="en-US" sz="2800" dirty="0"/>
              <a:t>as likely as </a:t>
            </a:r>
            <a:r>
              <a:rPr lang="en-US" sz="2800" dirty="0" err="1"/>
              <a:t>nonEMLLs</a:t>
            </a:r>
            <a:r>
              <a:rPr lang="en-US" sz="2800" dirty="0"/>
              <a:t> to participate in a gifted and talented program in K–12 schools</a:t>
            </a:r>
          </a:p>
        </p:txBody>
      </p:sp>
      <p:sp>
        <p:nvSpPr>
          <p:cNvPr id="16" name="Title 15">
            <a:extLst>
              <a:ext uri="{FF2B5EF4-FFF2-40B4-BE49-F238E27FC236}">
                <a16:creationId xmlns:a16="http://schemas.microsoft.com/office/drawing/2014/main" id="{5AA17C79-71AC-28D2-BAC1-54905B76B997}"/>
              </a:ext>
            </a:extLst>
          </p:cNvPr>
          <p:cNvSpPr>
            <a:spLocks noGrp="1"/>
          </p:cNvSpPr>
          <p:nvPr>
            <p:ph type="title"/>
          </p:nvPr>
        </p:nvSpPr>
        <p:spPr>
          <a:xfrm>
            <a:off x="576072" y="1097499"/>
            <a:ext cx="10662542" cy="676656"/>
          </a:xfrm>
        </p:spPr>
        <p:txBody>
          <a:bodyPr/>
          <a:lstStyle/>
          <a:p>
            <a:r>
              <a:rPr lang="en-US" sz="3800" dirty="0"/>
              <a:t>Percentage of English Learners and Non-English Learners in Gifted and Talented Programs: School Year 2017–18 </a:t>
            </a:r>
            <a:r>
              <a:rPr lang="en-US" sz="1200" dirty="0"/>
              <a:t>(Office of English Language Acquisition, 2021)</a:t>
            </a:r>
            <a:br>
              <a:rPr lang="en-US" dirty="0"/>
            </a:br>
            <a:endParaRPr lang="en-US" dirty="0"/>
          </a:p>
        </p:txBody>
      </p:sp>
    </p:spTree>
    <p:extLst>
      <p:ext uri="{BB962C8B-B14F-4D97-AF65-F5344CB8AC3E}">
        <p14:creationId xmlns:p14="http://schemas.microsoft.com/office/powerpoint/2010/main" val="343507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944518" y="1591056"/>
            <a:ext cx="10515600" cy="466344"/>
          </a:xfrm>
        </p:spPr>
        <p:txBody>
          <a:bodyPr/>
          <a:lstStyle/>
          <a:p>
            <a:r>
              <a:rPr lang="en-US" sz="2800" cap="none" dirty="0">
                <a:latin typeface="+mj-lt"/>
              </a:rPr>
              <a:t>What About Pennsylvania?</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3256922" y="2304083"/>
            <a:ext cx="5844547" cy="2257277"/>
          </a:xfrm>
        </p:spPr>
        <p:txBody>
          <a:bodyPr>
            <a:noAutofit/>
          </a:bodyPr>
          <a:lstStyle/>
          <a:p>
            <a:r>
              <a:rPr lang="en-US" sz="2600" dirty="0"/>
              <a:t>All 50 states were ranked according to the percentage of EMLLs who are enrolled in gifted programs, with 1 having the highest percentage of participation and 50 having the lowest. At what number do you think Pennsylvania’s was ranked?</a:t>
            </a:r>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p:txBody>
          <a:bodyPr/>
          <a:lstStyle/>
          <a:p>
            <a:r>
              <a:rPr lang="en-US" dirty="0"/>
              <a:t>2022</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p:txBody>
          <a:bodyPr/>
          <a:lstStyle/>
          <a:p>
            <a:fld id="{58FB4751-880F-D840-AAA9-3A15815CC996}" type="slidenum">
              <a:rPr lang="en-US" smtClean="0"/>
              <a:t>8</a:t>
            </a:fld>
            <a:endParaRPr lang="en-US" dirty="0"/>
          </a:p>
        </p:txBody>
      </p:sp>
      <p:sp>
        <p:nvSpPr>
          <p:cNvPr id="6" name="Footer Placeholder 4">
            <a:extLst>
              <a:ext uri="{FF2B5EF4-FFF2-40B4-BE49-F238E27FC236}">
                <a16:creationId xmlns:a16="http://schemas.microsoft.com/office/drawing/2014/main" id="{63477537-4CAC-F1CE-D000-845FC52F9440}"/>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184346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1FBD-1E5C-43C7-BC71-E868E2D5FAF9}"/>
              </a:ext>
            </a:extLst>
          </p:cNvPr>
          <p:cNvSpPr>
            <a:spLocks noGrp="1"/>
          </p:cNvSpPr>
          <p:nvPr>
            <p:ph type="title"/>
          </p:nvPr>
        </p:nvSpPr>
        <p:spPr>
          <a:xfrm>
            <a:off x="576071" y="789152"/>
            <a:ext cx="6502620" cy="676656"/>
          </a:xfrm>
        </p:spPr>
        <p:txBody>
          <a:bodyPr/>
          <a:lstStyle/>
          <a:p>
            <a:r>
              <a:rPr lang="en-US" sz="3000" dirty="0"/>
              <a:t>Percentage of Emerging Multilingual Learners in Gifted Programs by State </a:t>
            </a:r>
            <a:r>
              <a:rPr lang="en-US" sz="1200" dirty="0"/>
              <a:t>(OELA, 2021)</a:t>
            </a:r>
            <a:endParaRPr lang="en-US" sz="3000" dirty="0"/>
          </a:p>
        </p:txBody>
      </p:sp>
      <p:sp>
        <p:nvSpPr>
          <p:cNvPr id="5" name="Date Placeholder 4">
            <a:extLst>
              <a:ext uri="{FF2B5EF4-FFF2-40B4-BE49-F238E27FC236}">
                <a16:creationId xmlns:a16="http://schemas.microsoft.com/office/drawing/2014/main" id="{83FA6966-0ED8-7933-2C9B-44D6CA0EBFE7}"/>
              </a:ext>
            </a:extLst>
          </p:cNvPr>
          <p:cNvSpPr>
            <a:spLocks noGrp="1"/>
          </p:cNvSpPr>
          <p:nvPr>
            <p:ph type="dt" sz="half" idx="10"/>
          </p:nvPr>
        </p:nvSpPr>
        <p:spPr/>
        <p:txBody>
          <a:bodyPr/>
          <a:lstStyle/>
          <a:p>
            <a:r>
              <a:rPr lang="en-US" dirty="0"/>
              <a:t>2022</a:t>
            </a:r>
          </a:p>
        </p:txBody>
      </p:sp>
      <p:sp>
        <p:nvSpPr>
          <p:cNvPr id="7" name="Slide Number Placeholder 6">
            <a:extLst>
              <a:ext uri="{FF2B5EF4-FFF2-40B4-BE49-F238E27FC236}">
                <a16:creationId xmlns:a16="http://schemas.microsoft.com/office/drawing/2014/main" id="{6473E4C4-6078-2165-BEC3-33AA7240D7DC}"/>
              </a:ext>
            </a:extLst>
          </p:cNvPr>
          <p:cNvSpPr>
            <a:spLocks noGrp="1"/>
          </p:cNvSpPr>
          <p:nvPr>
            <p:ph type="sldNum" sz="quarter" idx="12"/>
          </p:nvPr>
        </p:nvSpPr>
        <p:spPr/>
        <p:txBody>
          <a:bodyPr/>
          <a:lstStyle/>
          <a:p>
            <a:fld id="{58FB4751-880F-D840-AAA9-3A15815CC996}" type="slidenum">
              <a:rPr lang="en-US" smtClean="0"/>
              <a:t>9</a:t>
            </a:fld>
            <a:endParaRPr lang="en-US" dirty="0"/>
          </a:p>
        </p:txBody>
      </p:sp>
      <p:pic>
        <p:nvPicPr>
          <p:cNvPr id="9" name="Picture 8">
            <a:extLst>
              <a:ext uri="{FF2B5EF4-FFF2-40B4-BE49-F238E27FC236}">
                <a16:creationId xmlns:a16="http://schemas.microsoft.com/office/drawing/2014/main" id="{E17A8FBD-77AB-B292-621B-106E3B4C28A1}"/>
              </a:ext>
            </a:extLst>
          </p:cNvPr>
          <p:cNvPicPr>
            <a:picLocks noChangeAspect="1"/>
          </p:cNvPicPr>
          <p:nvPr/>
        </p:nvPicPr>
        <p:blipFill>
          <a:blip r:embed="rId2"/>
          <a:stretch>
            <a:fillRect/>
          </a:stretch>
        </p:blipFill>
        <p:spPr>
          <a:xfrm>
            <a:off x="576071" y="1485526"/>
            <a:ext cx="7090003" cy="4668386"/>
          </a:xfrm>
          <a:prstGeom prst="rect">
            <a:avLst/>
          </a:prstGeom>
        </p:spPr>
      </p:pic>
      <p:sp>
        <p:nvSpPr>
          <p:cNvPr id="10" name="TextBox 9">
            <a:extLst>
              <a:ext uri="{FF2B5EF4-FFF2-40B4-BE49-F238E27FC236}">
                <a16:creationId xmlns:a16="http://schemas.microsoft.com/office/drawing/2014/main" id="{8F552A08-F488-02BC-80F4-87BE30F8B236}"/>
              </a:ext>
            </a:extLst>
          </p:cNvPr>
          <p:cNvSpPr txBox="1"/>
          <p:nvPr/>
        </p:nvSpPr>
        <p:spPr>
          <a:xfrm>
            <a:off x="8555240" y="1189357"/>
            <a:ext cx="3353225" cy="3416320"/>
          </a:xfrm>
          <a:prstGeom prst="rect">
            <a:avLst/>
          </a:prstGeom>
          <a:noFill/>
        </p:spPr>
        <p:txBody>
          <a:bodyPr wrap="square" rtlCol="0">
            <a:spAutoFit/>
          </a:bodyPr>
          <a:lstStyle/>
          <a:p>
            <a:r>
              <a:rPr lang="en-US" sz="3600" b="1" dirty="0"/>
              <a:t>PA was tied for 49</a:t>
            </a:r>
            <a:r>
              <a:rPr lang="en-US" sz="3600" b="1" baseline="30000" dirty="0"/>
              <a:t>th</a:t>
            </a:r>
            <a:r>
              <a:rPr lang="en-US" sz="3600" b="1" dirty="0"/>
              <a:t> place, with only 0.2% of EMLLs participating in gifted programs.</a:t>
            </a:r>
          </a:p>
        </p:txBody>
      </p:sp>
      <p:sp>
        <p:nvSpPr>
          <p:cNvPr id="12" name="Footer Placeholder 4">
            <a:extLst>
              <a:ext uri="{FF2B5EF4-FFF2-40B4-BE49-F238E27FC236}">
                <a16:creationId xmlns:a16="http://schemas.microsoft.com/office/drawing/2014/main" id="{F79329A3-A963-7D71-0332-5C2D2F1C73EC}"/>
              </a:ext>
            </a:extLst>
          </p:cNvPr>
          <p:cNvSpPr txBox="1">
            <a:spLocks/>
          </p:cNvSpPr>
          <p:nvPr/>
        </p:nvSpPr>
        <p:spPr>
          <a:xfrm>
            <a:off x="4379975" y="6464808"/>
            <a:ext cx="6986229" cy="310896"/>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Best Practices in Identification and Programming for Gifted Multilingual Learners</a:t>
            </a:r>
          </a:p>
        </p:txBody>
      </p:sp>
    </p:spTree>
    <p:extLst>
      <p:ext uri="{BB962C8B-B14F-4D97-AF65-F5344CB8AC3E}">
        <p14:creationId xmlns:p14="http://schemas.microsoft.com/office/powerpoint/2010/main" val="3116289969"/>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{4DD4B543-FF0C-409A-A173-2D8D27F87C69}tf11964407_win32</Template>
  <TotalTime>376</TotalTime>
  <Words>2035</Words>
  <Application>Microsoft Office PowerPoint</Application>
  <PresentationFormat>Widescreen</PresentationFormat>
  <Paragraphs>168</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Gill Sans Light</vt:lpstr>
      <vt:lpstr>Gill Sans Nova</vt:lpstr>
      <vt:lpstr>Gill Sans Nova Light</vt:lpstr>
      <vt:lpstr>Sagona Book</vt:lpstr>
      <vt:lpstr>Office Theme</vt:lpstr>
      <vt:lpstr>Best Practices in Identification and Programming for Gifted Multilingual Learners</vt:lpstr>
      <vt:lpstr>About Me</vt:lpstr>
      <vt:lpstr>Session Goals</vt:lpstr>
      <vt:lpstr>agenda</vt:lpstr>
      <vt:lpstr>Where We Stand</vt:lpstr>
      <vt:lpstr>Representation of  English Learners (OELA, 2021)</vt:lpstr>
      <vt:lpstr>Percentage of English Learners and Non-English Learners in Gifted and Talented Programs: School Year 2017–18 (Office of English Language Acquisition, 2021) </vt:lpstr>
      <vt:lpstr>What About Pennsylvania?</vt:lpstr>
      <vt:lpstr>Percentage of Emerging Multilingual Learners in Gifted Programs by State (OELA, 2021)</vt:lpstr>
      <vt:lpstr>Barriers to Equitable Identification</vt:lpstr>
      <vt:lpstr>Barriers Include… (Mun et. al.,  2016)</vt:lpstr>
      <vt:lpstr>Promising Practices for Identification</vt:lpstr>
      <vt:lpstr>Universal Screening</vt:lpstr>
      <vt:lpstr>Key Quote</vt:lpstr>
      <vt:lpstr>Alternative Pathways</vt:lpstr>
      <vt:lpstr>Web of Communication</vt:lpstr>
      <vt:lpstr>Professional Development</vt:lpstr>
      <vt:lpstr>Reflection</vt:lpstr>
      <vt:lpstr>Promising Practices for Serving Gifted EMLLs</vt:lpstr>
      <vt:lpstr>Promising Practices Include…  (Kitano &amp; Pederson, 2002; Mun et. al.,  2016)</vt:lpstr>
      <vt:lpstr>Promising Practices Include…  (Kitano &amp; Pederson, 2002; Mun et. al.,  2016)</vt:lpstr>
      <vt:lpstr>Reflection</vt:lpstr>
      <vt:lpstr>Summary</vt:lpstr>
      <vt:lpstr>Questions?</vt:lpstr>
      <vt:lpstr>References &amp; Further Research</vt:lpstr>
      <vt:lpstr>References &amp; Further Research, cont.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Identification and Programming for Gifted Multilingual Learners</dc:title>
  <dc:creator>Hannah Kaptur</dc:creator>
  <cp:lastModifiedBy>Kacey Shoupe PAGE</cp:lastModifiedBy>
  <cp:revision>1</cp:revision>
  <dcterms:created xsi:type="dcterms:W3CDTF">2022-09-05T21:14:59Z</dcterms:created>
  <dcterms:modified xsi:type="dcterms:W3CDTF">2022-10-24T12:57:44Z</dcterms:modified>
</cp:coreProperties>
</file>