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Garamond" panose="020204040303010108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6" roundtripDataSignature="AMtx7mhOYQD2IdnaaV57xkH+cv7ay98/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1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5" name="Google Shape;23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1" name="Google Shape;24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19"/>
          <p:cNvGrpSpPr/>
          <p:nvPr/>
        </p:nvGrpSpPr>
        <p:grpSpPr>
          <a:xfrm>
            <a:off x="-16934" y="0"/>
            <a:ext cx="12231160" cy="6856214"/>
            <a:chOff x="-16934" y="0"/>
            <a:chExt cx="12231160" cy="6856214"/>
          </a:xfrm>
        </p:grpSpPr>
        <p:pic>
          <p:nvPicPr>
            <p:cNvPr id="18" name="Google Shape;18;p19"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9"/>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9"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9"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9"/>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9"/>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4" name="Google Shape;24;p19"/>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9"/>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9"/>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9"/>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Google Shape;86;p28"/>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Google Shape;88;p28"/>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9" name="Google Shape;89;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Google Shape;93;p29"/>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5" name="Google Shape;95;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29"/>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Google Shape;100;p30"/>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2" name="Google Shape;102;p30"/>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3" name="Google Shape;103;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6" name="Google Shape;106;p30"/>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Google Shape;107;p30"/>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Google Shape;108;p30"/>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Google Shape;110;p31"/>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31"/>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2" name="Google Shape;112;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Google Shape;116;p32"/>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8" name="Google Shape;118;p32"/>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9" name="Google Shape;119;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2" name="Google Shape;122;p3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Google Shape;123;p32"/>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Google Shape;124;p3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8" name="Google Shape;128;p33"/>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9" name="Google Shape;129;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2" name="Google Shape;132;p33"/>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Google Shape;134;p3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36" name="Google Shape;136;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9" name="Google Shape;139;p3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3" name="Google Shape;143;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6" name="Google Shape;146;p35"/>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cxnSp>
        <p:nvCxnSpPr>
          <p:cNvPr id="29" name="Google Shape;29;p20"/>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0" name="Google Shape;30;p2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2" name="Google Shape;32;p2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1"/>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38" name="Google Shape;38;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21"/>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Google Shape;43;p22"/>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Google Shape;44;p2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22"/>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6" name="Google Shape;46;p22"/>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47" name="Google Shape;47;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3"/>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3" name="Google Shape;53;p23"/>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4" name="Google Shape;54;p23"/>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5" name="Google Shape;55;p23"/>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6" name="Google Shape;56;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9" name="Google Shape;59;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5" name="Google Shape;65;p2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Google Shape;71;p26"/>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3" name="Google Shape;73;p26"/>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4" name="Google Shape;74;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77" name="Google Shape;77;p26"/>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45700" rIns="91425" bIns="45700" anchor="t" anchorCtr="0">
            <a:normAutofit/>
          </a:bodyPr>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Google Shape;81;p27"/>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2" name="Google Shape;82;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8"/>
          <p:cNvGrpSpPr/>
          <p:nvPr/>
        </p:nvGrpSpPr>
        <p:grpSpPr>
          <a:xfrm>
            <a:off x="-15736" y="0"/>
            <a:ext cx="12229962" cy="6856214"/>
            <a:chOff x="-15736" y="0"/>
            <a:chExt cx="12229962" cy="6856214"/>
          </a:xfrm>
        </p:grpSpPr>
        <p:pic>
          <p:nvPicPr>
            <p:cNvPr id="7" name="Google Shape;7;p18"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Google Shape;8;p18"/>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8"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Google Shape;10;p18"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Google Shape;11;p1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Google Shape;13;p1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a:t>GIEPs and Gifted Programming</a:t>
            </a:r>
            <a:endParaRPr/>
          </a:p>
        </p:txBody>
      </p:sp>
      <p:sp>
        <p:nvSpPr>
          <p:cNvPr id="152" name="Google Shape;152;p1"/>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endParaRPr/>
          </a:p>
        </p:txBody>
      </p:sp>
      <p:pic>
        <p:nvPicPr>
          <p:cNvPr id="153" name="Google Shape;153;p1"/>
          <p:cNvPicPr preferRelativeResize="0"/>
          <p:nvPr/>
        </p:nvPicPr>
        <p:blipFill rotWithShape="1">
          <a:blip r:embed="rId3">
            <a:alphaModFix/>
          </a:blip>
          <a:srcRect/>
          <a:stretch/>
        </p:blipFill>
        <p:spPr>
          <a:xfrm>
            <a:off x="0" y="-668818"/>
            <a:ext cx="12191999" cy="7526818"/>
          </a:xfrm>
          <a:prstGeom prst="rect">
            <a:avLst/>
          </a:prstGeom>
          <a:noFill/>
          <a:ln>
            <a:noFill/>
          </a:ln>
        </p:spPr>
      </p:pic>
      <p:sp>
        <p:nvSpPr>
          <p:cNvPr id="154" name="Google Shape;154;p1"/>
          <p:cNvSpPr/>
          <p:nvPr/>
        </p:nvSpPr>
        <p:spPr>
          <a:xfrm>
            <a:off x="5299861" y="-259191"/>
            <a:ext cx="6294928" cy="258532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rgbClr val="FFFFFF"/>
                </a:solidFill>
                <a:latin typeface="Garamond"/>
                <a:ea typeface="Garamond"/>
                <a:cs typeface="Garamond"/>
                <a:sym typeface="Garamond"/>
              </a:rPr>
              <a:t>Special Spices:</a:t>
            </a:r>
            <a:endParaRPr/>
          </a:p>
          <a:p>
            <a:pPr marL="0" marR="0" lvl="0" indent="0" algn="ctr" rtl="0">
              <a:spcBef>
                <a:spcPts val="0"/>
              </a:spcBef>
              <a:spcAft>
                <a:spcPts val="0"/>
              </a:spcAft>
              <a:buNone/>
            </a:pPr>
            <a:r>
              <a:rPr lang="en-US" sz="5400" b="1" i="0" u="none" strike="noStrike" cap="none">
                <a:solidFill>
                  <a:srgbClr val="FFFFFF"/>
                </a:solidFill>
                <a:latin typeface="Garamond"/>
                <a:ea typeface="Garamond"/>
                <a:cs typeface="Garamond"/>
                <a:sym typeface="Garamond"/>
              </a:rPr>
              <a:t>GIEPs &amp;</a:t>
            </a:r>
            <a:endParaRPr/>
          </a:p>
          <a:p>
            <a:pPr marL="0" marR="0" lvl="0" indent="0" algn="ctr" rtl="0">
              <a:spcBef>
                <a:spcPts val="0"/>
              </a:spcBef>
              <a:spcAft>
                <a:spcPts val="0"/>
              </a:spcAft>
              <a:buNone/>
            </a:pPr>
            <a:r>
              <a:rPr lang="en-US" sz="5400" b="1" i="0" u="none" strike="noStrike" cap="none">
                <a:solidFill>
                  <a:srgbClr val="FFFFFF"/>
                </a:solidFill>
                <a:latin typeface="Garamond"/>
                <a:ea typeface="Garamond"/>
                <a:cs typeface="Garamond"/>
                <a:sym typeface="Garamond"/>
              </a:rPr>
              <a:t>Gifted Programming</a:t>
            </a:r>
            <a:endParaRPr sz="5400" b="1" i="0" u="none" strike="noStrike" cap="none">
              <a:solidFill>
                <a:srgbClr val="FFFFFF"/>
              </a:solidFill>
              <a:latin typeface="Garamond"/>
              <a:ea typeface="Garamond"/>
              <a:cs typeface="Garamond"/>
              <a:sym typeface="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Goals and Objectives</a:t>
            </a:r>
            <a:endParaRPr/>
          </a:p>
        </p:txBody>
      </p:sp>
      <p:sp>
        <p:nvSpPr>
          <p:cNvPr id="208" name="Google Shape;208;p10"/>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3723"/>
              <a:buChar char="•"/>
            </a:pPr>
            <a:r>
              <a:rPr lang="en-US" sz="3237" dirty="0"/>
              <a:t>Specific to student</a:t>
            </a:r>
            <a:endParaRPr dirty="0"/>
          </a:p>
          <a:p>
            <a:pPr marL="285750" lvl="0" indent="-285750" algn="l" rtl="0">
              <a:lnSpc>
                <a:spcPct val="80000"/>
              </a:lnSpc>
              <a:spcBef>
                <a:spcPts val="1247"/>
              </a:spcBef>
              <a:spcAft>
                <a:spcPts val="0"/>
              </a:spcAft>
              <a:buSzPts val="3723"/>
              <a:buChar char="•"/>
            </a:pPr>
            <a:r>
              <a:rPr lang="en-US" sz="3237" dirty="0"/>
              <a:t>Measurable</a:t>
            </a:r>
            <a:endParaRPr dirty="0"/>
          </a:p>
          <a:p>
            <a:pPr marL="285750" lvl="0" indent="-285750" algn="l" rtl="0">
              <a:lnSpc>
                <a:spcPct val="80000"/>
              </a:lnSpc>
              <a:spcBef>
                <a:spcPts val="1247"/>
              </a:spcBef>
              <a:spcAft>
                <a:spcPts val="0"/>
              </a:spcAft>
              <a:buSzPts val="3723"/>
              <a:buChar char="•"/>
            </a:pPr>
            <a:r>
              <a:rPr lang="en-US" sz="3237" dirty="0"/>
              <a:t>Tied to an area of strength </a:t>
            </a:r>
            <a:endParaRPr dirty="0"/>
          </a:p>
          <a:p>
            <a:pPr marL="285750" lvl="0" indent="-285750" algn="l" rtl="0">
              <a:lnSpc>
                <a:spcPct val="80000"/>
              </a:lnSpc>
              <a:spcBef>
                <a:spcPts val="1247"/>
              </a:spcBef>
              <a:spcAft>
                <a:spcPts val="0"/>
              </a:spcAft>
              <a:buSzPts val="3723"/>
              <a:buChar char="•"/>
            </a:pPr>
            <a:r>
              <a:rPr lang="en-US" sz="3237" smtClean="0"/>
              <a:t>Sometimes </a:t>
            </a:r>
            <a:r>
              <a:rPr lang="en-US" sz="3237" dirty="0"/>
              <a:t>it’s untested, and needs a narrative.  (Sports, Music)</a:t>
            </a:r>
            <a:endParaRPr dirty="0"/>
          </a:p>
          <a:p>
            <a:pPr marL="0" lvl="0" indent="0" algn="l" rtl="0">
              <a:lnSpc>
                <a:spcPct val="80000"/>
              </a:lnSpc>
              <a:spcBef>
                <a:spcPts val="1044"/>
              </a:spcBef>
              <a:spcAft>
                <a:spcPts val="0"/>
              </a:spcAft>
              <a:buSzPts val="2553"/>
              <a:buNone/>
            </a:pPr>
            <a:r>
              <a:rPr lang="en-US" sz="2220" dirty="0"/>
              <a:t/>
            </a:r>
            <a:br>
              <a:rPr lang="en-US" sz="2220" dirty="0"/>
            </a:br>
            <a:endParaRPr sz="222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Specially Designed Instruction</a:t>
            </a:r>
            <a:endParaRPr/>
          </a:p>
        </p:txBody>
      </p:sp>
      <p:sp>
        <p:nvSpPr>
          <p:cNvPr id="214" name="Google Shape;214;p11"/>
          <p:cNvSpPr txBox="1">
            <a:spLocks noGrp="1"/>
          </p:cNvSpPr>
          <p:nvPr>
            <p:ph type="body" idx="1"/>
          </p:nvPr>
        </p:nvSpPr>
        <p:spPr>
          <a:xfrm>
            <a:off x="1295400" y="2491850"/>
            <a:ext cx="9601200" cy="3711000"/>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3680"/>
              <a:buChar char="•"/>
            </a:pPr>
            <a:r>
              <a:rPr lang="en-US" sz="3200"/>
              <a:t>WHAT does the classroom teacher need to do to help the student achieve the goals and objectives?		</a:t>
            </a:r>
            <a:endParaRPr/>
          </a:p>
          <a:p>
            <a:pPr marL="742950" lvl="1" indent="-285750" algn="l" rtl="0">
              <a:lnSpc>
                <a:spcPct val="80000"/>
              </a:lnSpc>
              <a:spcBef>
                <a:spcPts val="1080"/>
              </a:spcBef>
              <a:spcAft>
                <a:spcPts val="0"/>
              </a:spcAft>
              <a:buSzPts val="2760"/>
              <a:buChar char="•"/>
            </a:pPr>
            <a:r>
              <a:rPr lang="en-US" sz="2400"/>
              <a:t>Pretesting with a threshold goal</a:t>
            </a:r>
            <a:endParaRPr/>
          </a:p>
          <a:p>
            <a:pPr marL="742950" lvl="1" indent="-285750" algn="l" rtl="0">
              <a:lnSpc>
                <a:spcPct val="80000"/>
              </a:lnSpc>
              <a:spcBef>
                <a:spcPts val="1080"/>
              </a:spcBef>
              <a:spcAft>
                <a:spcPts val="0"/>
              </a:spcAft>
              <a:buSzPts val="2760"/>
              <a:buChar char="•"/>
            </a:pPr>
            <a:r>
              <a:rPr lang="en-US" sz="2400"/>
              <a:t>Alternative Assignments</a:t>
            </a:r>
            <a:endParaRPr/>
          </a:p>
          <a:p>
            <a:pPr marL="742950" lvl="1" indent="-285750" algn="l" rtl="0">
              <a:lnSpc>
                <a:spcPct val="80000"/>
              </a:lnSpc>
              <a:spcBef>
                <a:spcPts val="1080"/>
              </a:spcBef>
              <a:spcAft>
                <a:spcPts val="0"/>
              </a:spcAft>
              <a:buSzPts val="2760"/>
              <a:buChar char="•"/>
            </a:pPr>
            <a:r>
              <a:rPr lang="en-US" sz="2400"/>
              <a:t>Conferencing</a:t>
            </a:r>
            <a:endParaRPr/>
          </a:p>
          <a:p>
            <a:pPr marL="742950" lvl="1" indent="-285750" algn="l" rtl="0">
              <a:lnSpc>
                <a:spcPct val="80000"/>
              </a:lnSpc>
              <a:spcBef>
                <a:spcPts val="1080"/>
              </a:spcBef>
              <a:spcAft>
                <a:spcPts val="0"/>
              </a:spcAft>
              <a:buSzPts val="2760"/>
              <a:buChar char="•"/>
            </a:pPr>
            <a:r>
              <a:rPr lang="en-US" sz="2400"/>
              <a:t>Technology, Access to Mentor, Job Shadow?</a:t>
            </a:r>
            <a:endParaRPr/>
          </a:p>
          <a:p>
            <a:pPr marL="742950" lvl="1" indent="-285750" algn="l" rtl="0">
              <a:lnSpc>
                <a:spcPct val="80000"/>
              </a:lnSpc>
              <a:spcBef>
                <a:spcPts val="1080"/>
              </a:spcBef>
              <a:spcAft>
                <a:spcPts val="0"/>
              </a:spcAft>
              <a:buSzPts val="2760"/>
              <a:buChar char="•"/>
            </a:pPr>
            <a:r>
              <a:rPr lang="en-US" sz="2400"/>
              <a:t>Most Difficult First</a:t>
            </a:r>
            <a:endParaRPr/>
          </a:p>
          <a:p>
            <a:pPr marL="742950" lvl="1" indent="-285750" algn="l" rtl="0">
              <a:lnSpc>
                <a:spcPct val="80000"/>
              </a:lnSpc>
              <a:spcBef>
                <a:spcPts val="1080"/>
              </a:spcBef>
              <a:spcAft>
                <a:spcPts val="0"/>
              </a:spcAft>
              <a:buSzPts val="2760"/>
              <a:buChar char="•"/>
            </a:pPr>
            <a:r>
              <a:rPr lang="en-US" sz="2400"/>
              <a:t>Learning Contracts</a:t>
            </a:r>
            <a:endParaRPr/>
          </a:p>
          <a:p>
            <a:pPr marL="0" lvl="0" indent="0" algn="l" rtl="0">
              <a:lnSpc>
                <a:spcPct val="80000"/>
              </a:lnSpc>
              <a:spcBef>
                <a:spcPts val="720"/>
              </a:spcBef>
              <a:spcAft>
                <a:spcPts val="0"/>
              </a:spcAft>
              <a:buSzPts val="690"/>
              <a:buNone/>
            </a:pPr>
            <a:r>
              <a:rPr lang="en-US" sz="600"/>
              <a:t/>
            </a:r>
            <a:br>
              <a:rPr lang="en-US" sz="600"/>
            </a:br>
            <a:endParaRPr sz="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Specially Designed Instruction</a:t>
            </a:r>
            <a:endParaRPr/>
          </a:p>
        </p:txBody>
      </p:sp>
      <p:sp>
        <p:nvSpPr>
          <p:cNvPr id="220" name="Google Shape;220;p1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4140"/>
              <a:buChar char="•"/>
            </a:pPr>
            <a:r>
              <a:rPr lang="en-US" sz="3600"/>
              <a:t>HOW does the classroom grade the student on what he or she accomplishes?</a:t>
            </a:r>
            <a:endParaRPr/>
          </a:p>
          <a:p>
            <a:pPr marL="742950" lvl="1" indent="-285750" algn="l" rtl="0">
              <a:lnSpc>
                <a:spcPct val="90000"/>
              </a:lnSpc>
              <a:spcBef>
                <a:spcPts val="1240"/>
              </a:spcBef>
              <a:spcAft>
                <a:spcPts val="0"/>
              </a:spcAft>
              <a:buSzPts val="3680"/>
              <a:buChar char="•"/>
            </a:pPr>
            <a:r>
              <a:rPr lang="en-US" sz="3200"/>
              <a:t>Pretesting + credit for advanced work?</a:t>
            </a:r>
            <a:endParaRPr/>
          </a:p>
          <a:p>
            <a:pPr marL="742950" lvl="1" indent="-285750" algn="l" rtl="0">
              <a:lnSpc>
                <a:spcPct val="90000"/>
              </a:lnSpc>
              <a:spcBef>
                <a:spcPts val="1240"/>
              </a:spcBef>
              <a:spcAft>
                <a:spcPts val="0"/>
              </a:spcAft>
              <a:buSzPts val="3680"/>
              <a:buChar char="•"/>
            </a:pPr>
            <a:r>
              <a:rPr lang="en-US" sz="3200"/>
              <a:t>Summative Assignments Only?</a:t>
            </a:r>
            <a:endParaRPr/>
          </a:p>
          <a:p>
            <a:pPr marL="0" lvl="0" indent="0" algn="l" rtl="0">
              <a:lnSpc>
                <a:spcPct val="90000"/>
              </a:lnSpc>
              <a:spcBef>
                <a:spcPts val="1080"/>
              </a:spcBef>
              <a:spcAft>
                <a:spcPts val="0"/>
              </a:spcAft>
              <a:buSzPts val="2760"/>
              <a:buNone/>
            </a:pPr>
            <a:r>
              <a:rPr lang="en-US"/>
              <a:t/>
            </a:r>
            <a:br>
              <a:rPr lang="en-US"/>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Support Services</a:t>
            </a:r>
            <a:endParaRPr/>
          </a:p>
        </p:txBody>
      </p:sp>
      <p:sp>
        <p:nvSpPr>
          <p:cNvPr id="226" name="Google Shape;226;p13"/>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fontScale="92500" lnSpcReduction="10000"/>
          </a:bodyPr>
          <a:lstStyle/>
          <a:p>
            <a:pPr marL="285750" lvl="0" indent="-311943" algn="l" rtl="0">
              <a:lnSpc>
                <a:spcPct val="80000"/>
              </a:lnSpc>
              <a:spcBef>
                <a:spcPts val="0"/>
              </a:spcBef>
              <a:spcAft>
                <a:spcPts val="0"/>
              </a:spcAft>
              <a:buSzPts val="3000"/>
              <a:buChar char="•"/>
            </a:pPr>
            <a:r>
              <a:rPr lang="en-US" sz="3000"/>
              <a:t>Creative and flexible scheduling to meet the student’s unique learning needs.</a:t>
            </a:r>
            <a:endParaRPr sz="3000"/>
          </a:p>
          <a:p>
            <a:pPr marL="285750" lvl="0" indent="-311943" algn="l" rtl="0">
              <a:lnSpc>
                <a:spcPct val="80000"/>
              </a:lnSpc>
              <a:spcBef>
                <a:spcPts val="1050"/>
              </a:spcBef>
              <a:spcAft>
                <a:spcPts val="0"/>
              </a:spcAft>
              <a:buSzPts val="3000"/>
              <a:buChar char="•"/>
            </a:pPr>
            <a:r>
              <a:rPr lang="en-US" sz="3000"/>
              <a:t>Acceleration</a:t>
            </a:r>
            <a:endParaRPr sz="3000"/>
          </a:p>
          <a:p>
            <a:pPr marL="285750" lvl="0" indent="-311943" algn="l" rtl="0">
              <a:lnSpc>
                <a:spcPct val="80000"/>
              </a:lnSpc>
              <a:spcBef>
                <a:spcPts val="1050"/>
              </a:spcBef>
              <a:spcAft>
                <a:spcPts val="0"/>
              </a:spcAft>
              <a:buSzPts val="3000"/>
              <a:buChar char="•"/>
            </a:pPr>
            <a:r>
              <a:rPr lang="en-US" sz="3000"/>
              <a:t>Compacted learning</a:t>
            </a:r>
            <a:endParaRPr sz="3000"/>
          </a:p>
          <a:p>
            <a:pPr marL="285750" lvl="0" indent="-311943" algn="l" rtl="0">
              <a:lnSpc>
                <a:spcPct val="80000"/>
              </a:lnSpc>
              <a:spcBef>
                <a:spcPts val="1050"/>
              </a:spcBef>
              <a:spcAft>
                <a:spcPts val="0"/>
              </a:spcAft>
              <a:buSzPts val="3000"/>
              <a:buChar char="•"/>
            </a:pPr>
            <a:r>
              <a:rPr lang="en-US" sz="3000"/>
              <a:t>Reduced seat time</a:t>
            </a:r>
            <a:endParaRPr sz="3000"/>
          </a:p>
          <a:p>
            <a:pPr marL="285750" lvl="0" indent="-311943" algn="l" rtl="0">
              <a:lnSpc>
                <a:spcPct val="80000"/>
              </a:lnSpc>
              <a:spcBef>
                <a:spcPts val="1050"/>
              </a:spcBef>
              <a:spcAft>
                <a:spcPts val="0"/>
              </a:spcAft>
              <a:buSzPts val="3000"/>
              <a:buChar char="•"/>
            </a:pPr>
            <a:r>
              <a:rPr lang="en-US" sz="3000"/>
              <a:t>Communication between case manager and classroom teacher to assess ongoing needs</a:t>
            </a:r>
            <a:endParaRPr sz="3000"/>
          </a:p>
          <a:p>
            <a:pPr marL="0" lvl="0" indent="0" algn="l" rtl="0">
              <a:lnSpc>
                <a:spcPct val="80000"/>
              </a:lnSpc>
              <a:spcBef>
                <a:spcPts val="900"/>
              </a:spcBef>
              <a:spcAft>
                <a:spcPts val="0"/>
              </a:spcAft>
              <a:buSzPts val="1725"/>
              <a:buNone/>
            </a:pPr>
            <a:r>
              <a:rPr lang="en-US" sz="1500"/>
              <a:t/>
            </a:r>
            <a:br>
              <a:rPr lang="en-US" sz="1500"/>
            </a:b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Gifted Programs</a:t>
            </a:r>
            <a:br>
              <a:rPr lang="en-US" sz="3959"/>
            </a:br>
            <a:r>
              <a:rPr lang="en-US" sz="3959"/>
              <a:t>(The Pepper!)</a:t>
            </a:r>
            <a:endParaRPr sz="3959"/>
          </a:p>
        </p:txBody>
      </p:sp>
      <p:pic>
        <p:nvPicPr>
          <p:cNvPr id="232" name="Google Shape;232;p14"/>
          <p:cNvPicPr preferRelativeResize="0">
            <a:picLocks noGrp="1"/>
          </p:cNvPicPr>
          <p:nvPr>
            <p:ph type="body" idx="1"/>
          </p:nvPr>
        </p:nvPicPr>
        <p:blipFill rotWithShape="1">
          <a:blip r:embed="rId3">
            <a:alphaModFix/>
          </a:blip>
          <a:srcRect/>
          <a:stretch/>
        </p:blipFill>
        <p:spPr>
          <a:xfrm>
            <a:off x="3383280" y="2521131"/>
            <a:ext cx="5329646" cy="361225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Pull-out Services</a:t>
            </a:r>
            <a:endParaRPr/>
          </a:p>
        </p:txBody>
      </p:sp>
      <p:sp>
        <p:nvSpPr>
          <p:cNvPr id="238" name="Google Shape;238;p1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4140"/>
              <a:buChar char="•"/>
            </a:pPr>
            <a:r>
              <a:rPr lang="en-US" sz="3600"/>
              <a:t>Often viewed as an elitist reward</a:t>
            </a:r>
            <a:endParaRPr/>
          </a:p>
          <a:p>
            <a:pPr marL="285750" lvl="0" indent="-285750" algn="l" rtl="0">
              <a:lnSpc>
                <a:spcPct val="90000"/>
              </a:lnSpc>
              <a:spcBef>
                <a:spcPts val="1320"/>
              </a:spcBef>
              <a:spcAft>
                <a:spcPts val="0"/>
              </a:spcAft>
              <a:buSzPts val="4140"/>
              <a:buChar char="•"/>
            </a:pPr>
            <a:r>
              <a:rPr lang="en-US" sz="3600"/>
              <a:t>Rarely viewed as valuable by anyone not directly involved</a:t>
            </a:r>
            <a:endParaRPr/>
          </a:p>
          <a:p>
            <a:pPr marL="0" lvl="0" indent="0" algn="l" rtl="0">
              <a:lnSpc>
                <a:spcPct val="90000"/>
              </a:lnSpc>
              <a:spcBef>
                <a:spcPts val="1320"/>
              </a:spcBef>
              <a:spcAft>
                <a:spcPts val="0"/>
              </a:spcAft>
              <a:buSzPts val="4140"/>
              <a:buNone/>
            </a:pPr>
            <a:endParaRPr sz="3600"/>
          </a:p>
          <a:p>
            <a:pPr marL="0" lvl="0" indent="0" algn="l" rtl="0">
              <a:lnSpc>
                <a:spcPct val="90000"/>
              </a:lnSpc>
              <a:spcBef>
                <a:spcPts val="1080"/>
              </a:spcBef>
              <a:spcAft>
                <a:spcPts val="0"/>
              </a:spcAft>
              <a:buSzPts val="2760"/>
              <a:buNone/>
            </a:pPr>
            <a:r>
              <a:rPr lang="en-US"/>
              <a:t/>
            </a:r>
            <a:br>
              <a:rPr lang="en-US"/>
            </a:b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Pull-out Services</a:t>
            </a:r>
            <a:endParaRPr/>
          </a:p>
        </p:txBody>
      </p:sp>
      <p:sp>
        <p:nvSpPr>
          <p:cNvPr id="244" name="Google Shape;244;p16"/>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4140"/>
              <a:buChar char="•"/>
            </a:pPr>
            <a:r>
              <a:rPr lang="en-US" sz="3600"/>
              <a:t>Like-ability students in small or grade-level groupings</a:t>
            </a:r>
            <a:endParaRPr/>
          </a:p>
          <a:p>
            <a:pPr marL="285750" lvl="0" indent="-285750" algn="l" rtl="0">
              <a:lnSpc>
                <a:spcPct val="90000"/>
              </a:lnSpc>
              <a:spcBef>
                <a:spcPts val="1320"/>
              </a:spcBef>
              <a:spcAft>
                <a:spcPts val="0"/>
              </a:spcAft>
              <a:buSzPts val="4140"/>
              <a:buChar char="•"/>
            </a:pPr>
            <a:r>
              <a:rPr lang="en-US" sz="3600"/>
              <a:t>Often for “soft-skills” goals</a:t>
            </a:r>
            <a:endParaRPr/>
          </a:p>
          <a:p>
            <a:pPr marL="0" lvl="0" indent="0" algn="l" rtl="0">
              <a:lnSpc>
                <a:spcPct val="90000"/>
              </a:lnSpc>
              <a:spcBef>
                <a:spcPts val="1320"/>
              </a:spcBef>
              <a:spcAft>
                <a:spcPts val="0"/>
              </a:spcAft>
              <a:buSzPts val="4140"/>
              <a:buNone/>
            </a:pPr>
            <a:endParaRPr sz="3600"/>
          </a:p>
          <a:p>
            <a:pPr marL="0" lvl="0" indent="0" algn="l" rtl="0">
              <a:lnSpc>
                <a:spcPct val="90000"/>
              </a:lnSpc>
              <a:spcBef>
                <a:spcPts val="1080"/>
              </a:spcBef>
              <a:spcAft>
                <a:spcPts val="0"/>
              </a:spcAft>
              <a:buSzPts val="2760"/>
              <a:buNone/>
            </a:pPr>
            <a:r>
              <a:rPr lang="en-US"/>
              <a:t/>
            </a:r>
            <a:br>
              <a:rPr lang="en-U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Pull-out Services</a:t>
            </a:r>
            <a:endParaRPr/>
          </a:p>
        </p:txBody>
      </p:sp>
      <p:sp>
        <p:nvSpPr>
          <p:cNvPr id="250" name="Google Shape;250;p1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330327" algn="l" rtl="0">
              <a:lnSpc>
                <a:spcPct val="80000"/>
              </a:lnSpc>
              <a:spcBef>
                <a:spcPts val="0"/>
              </a:spcBef>
              <a:spcAft>
                <a:spcPts val="0"/>
              </a:spcAft>
              <a:buSzPts val="3600"/>
              <a:buChar char="•"/>
            </a:pPr>
            <a:r>
              <a:rPr lang="en-US" sz="3600"/>
              <a:t>Mini-conferences and Speakers</a:t>
            </a:r>
            <a:endParaRPr sz="3600"/>
          </a:p>
          <a:p>
            <a:pPr marL="285750" lvl="0" indent="-330327" algn="l" rtl="0">
              <a:lnSpc>
                <a:spcPct val="80000"/>
              </a:lnSpc>
              <a:spcBef>
                <a:spcPts val="1104"/>
              </a:spcBef>
              <a:spcAft>
                <a:spcPts val="0"/>
              </a:spcAft>
              <a:buSzPts val="3600"/>
              <a:buChar char="•"/>
            </a:pPr>
            <a:r>
              <a:rPr lang="en-US" sz="3600"/>
              <a:t>Special Projects or PBL</a:t>
            </a:r>
            <a:endParaRPr sz="3600"/>
          </a:p>
          <a:p>
            <a:pPr marL="285750" lvl="0" indent="-330327" algn="l" rtl="0">
              <a:lnSpc>
                <a:spcPct val="80000"/>
              </a:lnSpc>
              <a:spcBef>
                <a:spcPts val="1104"/>
              </a:spcBef>
              <a:spcAft>
                <a:spcPts val="0"/>
              </a:spcAft>
              <a:buSzPts val="3600"/>
              <a:buChar char="•"/>
            </a:pPr>
            <a:r>
              <a:rPr lang="en-US" sz="3600"/>
              <a:t>Competitions (National History Day, Future City, Grammar Bowl, etc.)</a:t>
            </a:r>
            <a:endParaRPr sz="3600"/>
          </a:p>
          <a:p>
            <a:pPr marL="285750" lvl="0" indent="-330327" algn="l" rtl="0">
              <a:lnSpc>
                <a:spcPct val="80000"/>
              </a:lnSpc>
              <a:spcBef>
                <a:spcPts val="1104"/>
              </a:spcBef>
              <a:spcAft>
                <a:spcPts val="0"/>
              </a:spcAft>
              <a:buSzPts val="3600"/>
              <a:buChar char="•"/>
            </a:pPr>
            <a:r>
              <a:rPr lang="en-US" sz="3600"/>
              <a:t>3 Step Math</a:t>
            </a:r>
            <a:endParaRPr sz="3600"/>
          </a:p>
          <a:p>
            <a:pPr marL="0" lvl="0" indent="0" algn="l" rtl="0">
              <a:lnSpc>
                <a:spcPct val="80000"/>
              </a:lnSpc>
              <a:spcBef>
                <a:spcPts val="1104"/>
              </a:spcBef>
              <a:spcAft>
                <a:spcPts val="0"/>
              </a:spcAft>
              <a:buSzPts val="2898"/>
              <a:buNone/>
            </a:pPr>
            <a:endParaRPr sz="2520"/>
          </a:p>
          <a:p>
            <a:pPr marL="0" lvl="0" indent="0" algn="l" rtl="0">
              <a:lnSpc>
                <a:spcPct val="80000"/>
              </a:lnSpc>
              <a:spcBef>
                <a:spcPts val="936"/>
              </a:spcBef>
              <a:spcAft>
                <a:spcPts val="0"/>
              </a:spcAft>
              <a:buSzPts val="1931"/>
              <a:buNone/>
            </a:pPr>
            <a:r>
              <a:rPr lang="en-US" sz="1679"/>
              <a:t/>
            </a:r>
            <a:br>
              <a:rPr lang="en-US" sz="1679"/>
            </a:br>
            <a:endParaRPr sz="1679"/>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6795E-D8EA-4C4D-872C-417748A0666C}"/>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7208E224-9616-49F6-A308-C8868B41F4FF}"/>
              </a:ext>
            </a:extLst>
          </p:cNvPr>
          <p:cNvSpPr>
            <a:spLocks noGrp="1"/>
          </p:cNvSpPr>
          <p:nvPr>
            <p:ph type="body" idx="1"/>
          </p:nvPr>
        </p:nvSpPr>
        <p:spPr/>
        <p:txBody>
          <a:bodyPr/>
          <a:lstStyle/>
          <a:p>
            <a:r>
              <a:rPr lang="en-US" dirty="0" err="1"/>
              <a:t>Susan.Heydt@</a:t>
            </a:r>
            <a:r>
              <a:rPr lang="en-US" err="1"/>
              <a:t>gmail</a:t>
            </a:r>
            <a:r>
              <a:rPr lang="en-US"/>
              <a:t>.com</a:t>
            </a:r>
          </a:p>
        </p:txBody>
      </p:sp>
    </p:spTree>
    <p:extLst>
      <p:ext uri="{BB962C8B-B14F-4D97-AF65-F5344CB8AC3E}">
        <p14:creationId xmlns:p14="http://schemas.microsoft.com/office/powerpoint/2010/main" val="3466524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Reading and Understanding the GIEP</a:t>
            </a:r>
            <a:br>
              <a:rPr lang="en-US" sz="3959"/>
            </a:br>
            <a:r>
              <a:rPr lang="en-US" sz="3959"/>
              <a:t>(The Salt)</a:t>
            </a:r>
            <a:endParaRPr sz="3959"/>
          </a:p>
        </p:txBody>
      </p:sp>
      <p:sp>
        <p:nvSpPr>
          <p:cNvPr id="160" name="Google Shape;160;p2"/>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Autofit/>
          </a:bodyPr>
          <a:lstStyle/>
          <a:p>
            <a:pPr marL="742950" lvl="1" indent="-292100" algn="l" rtl="0">
              <a:spcBef>
                <a:spcPts val="0"/>
              </a:spcBef>
              <a:spcAft>
                <a:spcPts val="0"/>
              </a:spcAft>
              <a:buSzPts val="4600"/>
              <a:buChar char="•"/>
            </a:pPr>
            <a:r>
              <a:rPr lang="en-US" sz="4000"/>
              <a:t>Present Levels of Educational Performance (including testing and data)</a:t>
            </a:r>
            <a:endParaRPr/>
          </a:p>
          <a:p>
            <a:pPr marL="742950" lvl="1" indent="-292100" algn="l" rtl="0">
              <a:spcBef>
                <a:spcPts val="1400"/>
              </a:spcBef>
              <a:spcAft>
                <a:spcPts val="0"/>
              </a:spcAft>
              <a:buSzPts val="4600"/>
              <a:buChar char="•"/>
            </a:pPr>
            <a:r>
              <a:rPr lang="en-US" sz="4000"/>
              <a:t>Goals</a:t>
            </a:r>
            <a:endParaRPr/>
          </a:p>
          <a:p>
            <a:pPr marL="742950" lvl="1" indent="-292100" algn="l" rtl="0">
              <a:spcBef>
                <a:spcPts val="1400"/>
              </a:spcBef>
              <a:spcAft>
                <a:spcPts val="0"/>
              </a:spcAft>
              <a:buSzPts val="4600"/>
              <a:buChar char="•"/>
            </a:pPr>
            <a:r>
              <a:rPr lang="en-US" sz="4000"/>
              <a:t>Services</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Present Levels of Educational Performance</a:t>
            </a:r>
            <a:endParaRPr sz="3959"/>
          </a:p>
        </p:txBody>
      </p:sp>
      <p:sp>
        <p:nvSpPr>
          <p:cNvPr id="166" name="Google Shape;166;p3"/>
          <p:cNvSpPr txBox="1">
            <a:spLocks noGrp="1"/>
          </p:cNvSpPr>
          <p:nvPr>
            <p:ph type="body" idx="1"/>
          </p:nvPr>
        </p:nvSpPr>
        <p:spPr>
          <a:xfrm>
            <a:off x="1295400" y="2286000"/>
            <a:ext cx="9601200" cy="3957900"/>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Char char="•"/>
            </a:pPr>
            <a:r>
              <a:rPr lang="en-US" sz="2800"/>
              <a:t>snapshot of the student’s performance  </a:t>
            </a:r>
            <a:endParaRPr/>
          </a:p>
          <a:p>
            <a:pPr marL="285750" lvl="0" indent="-285750" algn="l" rtl="0">
              <a:spcBef>
                <a:spcPts val="1160"/>
              </a:spcBef>
              <a:spcAft>
                <a:spcPts val="0"/>
              </a:spcAft>
              <a:buSzPts val="3220"/>
              <a:buChar char="•"/>
            </a:pPr>
            <a:r>
              <a:rPr lang="en-US" sz="2800"/>
              <a:t>helps to inform our decisions about goals and support services needed </a:t>
            </a:r>
            <a:endParaRPr sz="2800"/>
          </a:p>
          <a:p>
            <a:pPr marL="285750" lvl="0" indent="-285750" algn="l" rtl="0">
              <a:spcBef>
                <a:spcPts val="1160"/>
              </a:spcBef>
              <a:spcAft>
                <a:spcPts val="0"/>
              </a:spcAft>
              <a:buSzPts val="3220"/>
              <a:buChar char="•"/>
            </a:pPr>
            <a:r>
              <a:rPr lang="en-US" sz="2800"/>
              <a:t>Includes current information and historical data </a:t>
            </a:r>
            <a:endParaRPr sz="2800"/>
          </a:p>
          <a:p>
            <a:pPr marL="742950" lvl="1" indent="-285750" algn="l" rtl="0">
              <a:spcBef>
                <a:spcPts val="1080"/>
              </a:spcBef>
              <a:spcAft>
                <a:spcPts val="0"/>
              </a:spcAft>
              <a:buSzPts val="2760"/>
              <a:buChar char="•"/>
            </a:pPr>
            <a:r>
              <a:rPr lang="en-US" sz="2400"/>
              <a:t>Some districts include the initial psychological testing results in Section A because it helps to understand the starting point of ability and achievement, particularly if we suspect that we have an underachieving gifted student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Present Levels of Educational Performance</a:t>
            </a:r>
            <a:endParaRPr sz="3959"/>
          </a:p>
        </p:txBody>
      </p:sp>
      <p:sp>
        <p:nvSpPr>
          <p:cNvPr id="172" name="Google Shape;172;p4"/>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3220"/>
              <a:buChar char="•"/>
            </a:pPr>
            <a:r>
              <a:rPr lang="en-US" sz="2800"/>
              <a:t>The next part of the PLEP, Section B outlines current scores from benchmark and achievement testing data. At the elementary level, this includes  pre-screening tools such as iReady scores and PSSA scores. </a:t>
            </a:r>
            <a:endParaRPr sz="2800"/>
          </a:p>
          <a:p>
            <a:pPr marL="742950" lvl="1" indent="-285750" algn="l" rtl="0">
              <a:lnSpc>
                <a:spcPct val="90000"/>
              </a:lnSpc>
              <a:spcBef>
                <a:spcPts val="1080"/>
              </a:spcBef>
              <a:spcAft>
                <a:spcPts val="0"/>
              </a:spcAft>
              <a:buSzPts val="2760"/>
              <a:buChar char="•"/>
            </a:pPr>
            <a:r>
              <a:rPr lang="en-US" sz="2400"/>
              <a:t>iReady can be a valuable tool for our gifted students because it offers out-of-level testing for our advanced learners. This means that even if a student has mastered 5th grade content in an area, they are able to show what they know on content in that subject area up through 8th grade. </a:t>
            </a:r>
            <a:endParaRPr sz="2400"/>
          </a:p>
          <a:p>
            <a:pPr marL="0" lvl="0" indent="0" algn="l" rtl="0">
              <a:lnSpc>
                <a:spcPct val="90000"/>
              </a:lnSpc>
              <a:spcBef>
                <a:spcPts val="1080"/>
              </a:spcBef>
              <a:spcAft>
                <a:spcPts val="0"/>
              </a:spcAft>
              <a:buSzPts val="276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Present Levels of Educational Performance</a:t>
            </a:r>
            <a:endParaRPr sz="3959"/>
          </a:p>
        </p:txBody>
      </p:sp>
      <p:sp>
        <p:nvSpPr>
          <p:cNvPr id="178" name="Google Shape;178;p5"/>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80000"/>
              </a:lnSpc>
              <a:spcBef>
                <a:spcPts val="0"/>
              </a:spcBef>
              <a:spcAft>
                <a:spcPts val="0"/>
              </a:spcAft>
              <a:buSzPts val="3404"/>
              <a:buChar char="•"/>
            </a:pPr>
            <a:r>
              <a:rPr lang="en-US" sz="2960"/>
              <a:t>While it is not a fool-proof system, it does help us to have more information about how high we can go in advancing the content for our highest-achieving students. When possible, include the percentile rank for PSSA scores. This gives an idea of where the student is performing based on student scores across the state, and can be used to argue subject-specific acceleration decisions.</a:t>
            </a:r>
            <a:br>
              <a:rPr lang="en-US" sz="2960"/>
            </a:br>
            <a:r>
              <a:rPr lang="en-US" sz="2220"/>
              <a:t/>
            </a:r>
            <a:br>
              <a:rPr lang="en-US" sz="2220"/>
            </a:br>
            <a:endParaRPr sz="222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3959"/>
              <a:buFont typeface="Garamond"/>
              <a:buNone/>
            </a:pPr>
            <a:r>
              <a:rPr lang="en-US" sz="3959"/>
              <a:t>Present Levels of Educational Performance</a:t>
            </a:r>
            <a:endParaRPr sz="3959"/>
          </a:p>
        </p:txBody>
      </p:sp>
      <p:sp>
        <p:nvSpPr>
          <p:cNvPr id="184" name="Google Shape;184;p6"/>
          <p:cNvSpPr txBox="1">
            <a:spLocks noGrp="1"/>
          </p:cNvSpPr>
          <p:nvPr>
            <p:ph type="body" idx="1"/>
          </p:nvPr>
        </p:nvSpPr>
        <p:spPr>
          <a:xfrm>
            <a:off x="1295400" y="2449275"/>
            <a:ext cx="9601200" cy="34266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80000"/>
              </a:lnSpc>
              <a:spcBef>
                <a:spcPts val="0"/>
              </a:spcBef>
              <a:spcAft>
                <a:spcPts val="0"/>
              </a:spcAft>
              <a:buSzPts val="3703"/>
              <a:buNone/>
            </a:pPr>
            <a:r>
              <a:rPr lang="en-US" sz="3220"/>
              <a:t>At the high school level: </a:t>
            </a:r>
            <a:endParaRPr sz="3220"/>
          </a:p>
          <a:p>
            <a:pPr marL="285750" lvl="0" indent="-285750" algn="l" rtl="0">
              <a:lnSpc>
                <a:spcPct val="80000"/>
              </a:lnSpc>
              <a:spcBef>
                <a:spcPts val="1244"/>
              </a:spcBef>
              <a:spcAft>
                <a:spcPts val="0"/>
              </a:spcAft>
              <a:buSzPts val="3703"/>
              <a:buChar char="•"/>
            </a:pPr>
            <a:r>
              <a:rPr lang="en-US" sz="3220"/>
              <a:t>Keystone </a:t>
            </a:r>
            <a:endParaRPr/>
          </a:p>
          <a:p>
            <a:pPr marL="285750" lvl="0" indent="-285750" algn="l" rtl="0">
              <a:lnSpc>
                <a:spcPct val="80000"/>
              </a:lnSpc>
              <a:spcBef>
                <a:spcPts val="1244"/>
              </a:spcBef>
              <a:spcAft>
                <a:spcPts val="0"/>
              </a:spcAft>
              <a:buSzPts val="3703"/>
              <a:buChar char="•"/>
            </a:pPr>
            <a:r>
              <a:rPr lang="en-US" sz="3220"/>
              <a:t>PSSA</a:t>
            </a:r>
            <a:endParaRPr/>
          </a:p>
          <a:p>
            <a:pPr marL="285750" lvl="0" indent="-285750" algn="l" rtl="0">
              <a:lnSpc>
                <a:spcPct val="80000"/>
              </a:lnSpc>
              <a:spcBef>
                <a:spcPts val="1244"/>
              </a:spcBef>
              <a:spcAft>
                <a:spcPts val="0"/>
              </a:spcAft>
              <a:buSzPts val="3703"/>
              <a:buChar char="•"/>
            </a:pPr>
            <a:r>
              <a:rPr lang="en-US" sz="3220"/>
              <a:t>PSAT/SAT, ACT and subject tests. </a:t>
            </a:r>
            <a:endParaRPr sz="3220"/>
          </a:p>
          <a:p>
            <a:pPr marL="285750" lvl="0" indent="-285750" algn="l" rtl="0">
              <a:lnSpc>
                <a:spcPct val="80000"/>
              </a:lnSpc>
              <a:spcBef>
                <a:spcPts val="1244"/>
              </a:spcBef>
              <a:spcAft>
                <a:spcPts val="0"/>
              </a:spcAft>
              <a:buSzPts val="3703"/>
              <a:buChar char="•"/>
            </a:pPr>
            <a:r>
              <a:rPr lang="en-US" sz="3220"/>
              <a:t>PVAAS projection scores </a:t>
            </a:r>
            <a:endParaRPr sz="3220"/>
          </a:p>
          <a:p>
            <a:pPr marL="285750" lvl="0" indent="-285750" algn="l" rtl="0">
              <a:lnSpc>
                <a:spcPct val="80000"/>
              </a:lnSpc>
              <a:spcBef>
                <a:spcPts val="1244"/>
              </a:spcBef>
              <a:spcAft>
                <a:spcPts val="0"/>
              </a:spcAft>
              <a:buSzPts val="3703"/>
              <a:buChar char="•"/>
            </a:pPr>
            <a:r>
              <a:rPr lang="en-US" sz="3220"/>
              <a:t>Class Rank and GPA</a:t>
            </a:r>
            <a:br>
              <a:rPr lang="en-US" sz="3220"/>
            </a:br>
            <a:r>
              <a:rPr lang="en-US" sz="1679"/>
              <a:t/>
            </a:r>
            <a:br>
              <a:rPr lang="en-US" sz="1679"/>
            </a:br>
            <a:endParaRPr sz="1679"/>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Progress on Goals</a:t>
            </a:r>
            <a:endParaRPr/>
          </a:p>
        </p:txBody>
      </p:sp>
      <p:sp>
        <p:nvSpPr>
          <p:cNvPr id="190" name="Google Shape;190;p7"/>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3680"/>
              <a:buChar char="•"/>
            </a:pPr>
            <a:r>
              <a:rPr lang="en-US" sz="3200"/>
              <a:t>An anecdotal review of student success on prior year’s goals.  Data can be qualitative or quantitative, and include specific experiences provided.</a:t>
            </a:r>
            <a:endParaRPr/>
          </a:p>
          <a:p>
            <a:pPr marL="285750" lvl="0" indent="-285750" algn="l" rtl="0">
              <a:lnSpc>
                <a:spcPct val="90000"/>
              </a:lnSpc>
              <a:spcBef>
                <a:spcPts val="1240"/>
              </a:spcBef>
              <a:spcAft>
                <a:spcPts val="0"/>
              </a:spcAft>
              <a:buSzPts val="3680"/>
              <a:buChar char="•"/>
            </a:pPr>
            <a:r>
              <a:rPr lang="en-US" sz="3200"/>
              <a:t>It should also include information from a student survey or interview with the teacher reflective in nature, and projective for future goals.</a:t>
            </a:r>
            <a:r>
              <a:rPr lang="en-US"/>
              <a:t/>
            </a:r>
            <a:br>
              <a:rPr lang="en-US"/>
            </a:b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Grades and Teacher Input</a:t>
            </a:r>
            <a:endParaRPr/>
          </a:p>
        </p:txBody>
      </p:sp>
      <p:sp>
        <p:nvSpPr>
          <p:cNvPr id="196" name="Google Shape;196;p8"/>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SzPts val="4140"/>
              <a:buChar char="•"/>
            </a:pPr>
            <a:r>
              <a:rPr lang="en-US" sz="3600"/>
              <a:t>Current snapshot of classroom grades</a:t>
            </a:r>
            <a:endParaRPr/>
          </a:p>
          <a:p>
            <a:pPr marL="285750" lvl="0" indent="-285750" algn="l" rtl="0">
              <a:lnSpc>
                <a:spcPct val="90000"/>
              </a:lnSpc>
              <a:spcBef>
                <a:spcPts val="1320"/>
              </a:spcBef>
              <a:spcAft>
                <a:spcPts val="0"/>
              </a:spcAft>
              <a:buSzPts val="4140"/>
              <a:buChar char="•"/>
            </a:pPr>
            <a:r>
              <a:rPr lang="en-US" sz="3600"/>
              <a:t>Narrative performance information from classroom teachers</a:t>
            </a:r>
            <a:endParaRPr/>
          </a:p>
          <a:p>
            <a:pPr marL="285750" lvl="0" indent="-285750" algn="l" rtl="0">
              <a:lnSpc>
                <a:spcPct val="90000"/>
              </a:lnSpc>
              <a:spcBef>
                <a:spcPts val="1320"/>
              </a:spcBef>
              <a:spcAft>
                <a:spcPts val="0"/>
              </a:spcAft>
              <a:buSzPts val="4140"/>
              <a:buChar char="•"/>
            </a:pPr>
            <a:r>
              <a:rPr lang="en-US" sz="3600"/>
              <a:t>Accommodations or alternative assignment data which will help to shape future goals</a:t>
            </a:r>
            <a:r>
              <a:rPr lang="en-US"/>
              <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Other…</a:t>
            </a:r>
            <a:endParaRPr/>
          </a:p>
        </p:txBody>
      </p:sp>
      <p:sp>
        <p:nvSpPr>
          <p:cNvPr id="202" name="Google Shape;202;p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lnSpcReduction="10000"/>
          </a:bodyPr>
          <a:lstStyle/>
          <a:p>
            <a:pPr marL="285750" lvl="0" indent="-289525" algn="l" rtl="0">
              <a:lnSpc>
                <a:spcPct val="80000"/>
              </a:lnSpc>
              <a:spcBef>
                <a:spcPts val="0"/>
              </a:spcBef>
              <a:spcAft>
                <a:spcPts val="0"/>
              </a:spcAft>
              <a:buSzPts val="3000"/>
              <a:buChar char="•"/>
            </a:pPr>
            <a:r>
              <a:rPr lang="en-US" sz="3000"/>
              <a:t>A place for everything else.</a:t>
            </a:r>
            <a:endParaRPr sz="3000"/>
          </a:p>
          <a:p>
            <a:pPr marL="285750" lvl="0" indent="-289525" algn="l" rtl="0">
              <a:lnSpc>
                <a:spcPct val="80000"/>
              </a:lnSpc>
              <a:spcBef>
                <a:spcPts val="1111"/>
              </a:spcBef>
              <a:spcAft>
                <a:spcPts val="0"/>
              </a:spcAft>
              <a:buSzPts val="3000"/>
              <a:buChar char="•"/>
            </a:pPr>
            <a:r>
              <a:rPr lang="en-US" sz="3000"/>
              <a:t>sensory processing disorders, physical or mobility issues that doesn’t impact their academics, but could create additional pressure or strain if not accommodated (students with a vision or fine motor issue). </a:t>
            </a:r>
            <a:endParaRPr sz="3000"/>
          </a:p>
          <a:p>
            <a:pPr marL="285750" lvl="0" indent="-289525" algn="l" rtl="0">
              <a:lnSpc>
                <a:spcPct val="80000"/>
              </a:lnSpc>
              <a:spcBef>
                <a:spcPts val="1111"/>
              </a:spcBef>
              <a:spcAft>
                <a:spcPts val="0"/>
              </a:spcAft>
              <a:buSzPts val="3000"/>
              <a:buChar char="•"/>
            </a:pPr>
            <a:r>
              <a:rPr lang="en-US" sz="3000"/>
              <a:t>The GIEP is a strength-based document so accommodations like you would see in an IEP do not appear in a GIEP under SDI or support services. </a:t>
            </a:r>
            <a:br>
              <a:rPr lang="en-US" sz="3000"/>
            </a:br>
            <a:endParaRPr sz="3000"/>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600</Words>
  <Application>Microsoft Office PowerPoint</Application>
  <PresentationFormat>Widescreen</PresentationFormat>
  <Paragraphs>82</Paragraphs>
  <Slides>18</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Garamond</vt:lpstr>
      <vt:lpstr>Arial</vt:lpstr>
      <vt:lpstr>Organic</vt:lpstr>
      <vt:lpstr>GIEPs and Gifted Programming</vt:lpstr>
      <vt:lpstr>Reading and Understanding the GIEP (The Salt)</vt:lpstr>
      <vt:lpstr>Present Levels of Educational Performance</vt:lpstr>
      <vt:lpstr>Present Levels of Educational Performance</vt:lpstr>
      <vt:lpstr>Present Levels of Educational Performance</vt:lpstr>
      <vt:lpstr>Present Levels of Educational Performance</vt:lpstr>
      <vt:lpstr>Progress on Goals</vt:lpstr>
      <vt:lpstr>Grades and Teacher Input</vt:lpstr>
      <vt:lpstr>Other…</vt:lpstr>
      <vt:lpstr>Goals and Objectives</vt:lpstr>
      <vt:lpstr>Specially Designed Instruction</vt:lpstr>
      <vt:lpstr>Specially Designed Instruction</vt:lpstr>
      <vt:lpstr>Support Services</vt:lpstr>
      <vt:lpstr>Gifted Programs (The Pepper!)</vt:lpstr>
      <vt:lpstr>Pull-out Services</vt:lpstr>
      <vt:lpstr>Pull-out Services</vt:lpstr>
      <vt:lpstr>Pull-out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GIEPs and Gifted Programming</dc:title>
  <dc:creator>Susan Heydt</dc:creator>
  <cp:lastModifiedBy>Kelly Powell</cp:lastModifiedBy>
  <cp:revision>2</cp:revision>
  <dcterms:created xsi:type="dcterms:W3CDTF">2019-03-29T16:35:47Z</dcterms:created>
  <dcterms:modified xsi:type="dcterms:W3CDTF">2019-11-15T12:52:28Z</dcterms:modified>
</cp:coreProperties>
</file>